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4"/>
    <p:sldMasterId id="2147483772" r:id="rId5"/>
    <p:sldMasterId id="2147483812" r:id="rId6"/>
    <p:sldMasterId id="2147483819" r:id="rId7"/>
    <p:sldMasterId id="2147483826" r:id="rId8"/>
    <p:sldMasterId id="2147483809" r:id="rId9"/>
  </p:sldMasterIdLst>
  <p:notesMasterIdLst>
    <p:notesMasterId r:id="rId21"/>
  </p:notesMasterIdLst>
  <p:handoutMasterIdLst>
    <p:handoutMasterId r:id="rId22"/>
  </p:handoutMasterIdLst>
  <p:sldIdLst>
    <p:sldId id="356" r:id="rId10"/>
    <p:sldId id="1640" r:id="rId11"/>
    <p:sldId id="2466" r:id="rId12"/>
    <p:sldId id="2467" r:id="rId13"/>
    <p:sldId id="1600" r:id="rId14"/>
    <p:sldId id="2468" r:id="rId15"/>
    <p:sldId id="2469" r:id="rId16"/>
    <p:sldId id="2470" r:id="rId17"/>
    <p:sldId id="2471" r:id="rId18"/>
    <p:sldId id="2473" r:id="rId19"/>
    <p:sldId id="24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FE3"/>
    <a:srgbClr val="53565A"/>
    <a:srgbClr val="D4103A"/>
    <a:srgbClr val="004F89"/>
    <a:srgbClr val="45B8A9"/>
    <a:srgbClr val="D9D3CC"/>
    <a:srgbClr val="A4CC7D"/>
    <a:srgbClr val="B96CA9"/>
    <a:srgbClr val="F09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58C18B-2D4F-4462-A0E8-54B98094CAC8}" v="1" dt="2019-11-15T20:57:39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17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46" y="-17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B70F5-6617-054E-9D56-9107FDB6F328}" type="datetimeFigureOut">
              <a:rPr lang="en-US" smtClean="0"/>
              <a:t>11/15/2019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926D9-00C5-AF44-8422-6FEA3F98558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A10AA-4147-E146-A81B-2083F3711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88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D62E6-782D-4BA5-923A-B4D0B021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765BD-70C2-4E04-8BA7-B8A42630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9F3FE-954D-491A-ABDA-C0F89F5C87ED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ADBBA-7C74-41BD-86B4-2D0E86B2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2 colum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17396A-5C0D-1045-899A-F02BB1236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15" y="1806759"/>
            <a:ext cx="5503551" cy="41356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CC4AF-18A1-FB41-9A07-2853DC127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5" y="1362689"/>
            <a:ext cx="5503551" cy="44407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1D8D793-7482-DA41-8C00-6ACD5AB663D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52112" y="1806759"/>
            <a:ext cx="5632998" cy="41356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2455B82-F255-0545-9FC8-A594B41CD1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2112" y="1362689"/>
            <a:ext cx="5632998" cy="44407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11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17396A-5C0D-1045-899A-F02BB1236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14" y="1806759"/>
            <a:ext cx="11153775" cy="41356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CC4AF-18A1-FB41-9A07-2853DC127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4" y="1362689"/>
            <a:ext cx="11153775" cy="44407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46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2436-847B-2B48-93C7-508EB0A1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0" y="2136848"/>
            <a:ext cx="10921389" cy="94817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ECB6-F4C3-C547-B207-31DADE327E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D9770E-19EB-884C-B2AC-1A797CFB2A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113" y="3168650"/>
            <a:ext cx="6802437" cy="316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Insert sub header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ED1C306-A11E-0544-B71D-93B1476449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3" y="3568670"/>
            <a:ext cx="6802437" cy="316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Insert authors name or date </a:t>
            </a:r>
          </a:p>
        </p:txBody>
      </p:sp>
    </p:spTree>
    <p:extLst>
      <p:ext uri="{BB962C8B-B14F-4D97-AF65-F5344CB8AC3E}">
        <p14:creationId xmlns:p14="http://schemas.microsoft.com/office/powerpoint/2010/main" val="85101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DDFB6F5-1EEC-7947-8F49-252F4C45E7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2726" y="-1336227"/>
            <a:ext cx="6203412" cy="9802972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13"/>
              <a:gd name="connsiteY0" fmla="*/ 10000 h 10000"/>
              <a:gd name="connsiteX1" fmla="*/ 5000 w 10013"/>
              <a:gd name="connsiteY1" fmla="*/ 0 h 10000"/>
              <a:gd name="connsiteX2" fmla="*/ 10013 w 10013"/>
              <a:gd name="connsiteY2" fmla="*/ 4979 h 10000"/>
              <a:gd name="connsiteX3" fmla="*/ 0 w 10013"/>
              <a:gd name="connsiteY3" fmla="*/ 10000 h 10000"/>
              <a:gd name="connsiteX0" fmla="*/ 13 w 10026"/>
              <a:gd name="connsiteY0" fmla="*/ 9990 h 9990"/>
              <a:gd name="connsiteX1" fmla="*/ 0 w 10026"/>
              <a:gd name="connsiteY1" fmla="*/ 0 h 9990"/>
              <a:gd name="connsiteX2" fmla="*/ 10026 w 10026"/>
              <a:gd name="connsiteY2" fmla="*/ 4969 h 9990"/>
              <a:gd name="connsiteX3" fmla="*/ 13 w 10026"/>
              <a:gd name="connsiteY3" fmla="*/ 9990 h 9990"/>
              <a:gd name="connsiteX0" fmla="*/ 13 w 10000"/>
              <a:gd name="connsiteY0" fmla="*/ 10882 h 10882"/>
              <a:gd name="connsiteX1" fmla="*/ 0 w 10000"/>
              <a:gd name="connsiteY1" fmla="*/ 0 h 10882"/>
              <a:gd name="connsiteX2" fmla="*/ 10000 w 10000"/>
              <a:gd name="connsiteY2" fmla="*/ 4974 h 10882"/>
              <a:gd name="connsiteX3" fmla="*/ 13 w 10000"/>
              <a:gd name="connsiteY3" fmla="*/ 10882 h 10882"/>
              <a:gd name="connsiteX0" fmla="*/ 53 w 10040"/>
              <a:gd name="connsiteY0" fmla="*/ 11141 h 11141"/>
              <a:gd name="connsiteX1" fmla="*/ 0 w 10040"/>
              <a:gd name="connsiteY1" fmla="*/ 0 h 11141"/>
              <a:gd name="connsiteX2" fmla="*/ 10040 w 10040"/>
              <a:gd name="connsiteY2" fmla="*/ 5233 h 11141"/>
              <a:gd name="connsiteX3" fmla="*/ 53 w 10040"/>
              <a:gd name="connsiteY3" fmla="*/ 11141 h 11141"/>
              <a:gd name="connsiteX0" fmla="*/ 4 w 10040"/>
              <a:gd name="connsiteY0" fmla="*/ 11413 h 11413"/>
              <a:gd name="connsiteX1" fmla="*/ 0 w 10040"/>
              <a:gd name="connsiteY1" fmla="*/ 0 h 11413"/>
              <a:gd name="connsiteX2" fmla="*/ 10040 w 10040"/>
              <a:gd name="connsiteY2" fmla="*/ 5233 h 11413"/>
              <a:gd name="connsiteX3" fmla="*/ 4 w 10040"/>
              <a:gd name="connsiteY3" fmla="*/ 11413 h 1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0" h="11413">
                <a:moveTo>
                  <a:pt x="4" y="11413"/>
                </a:moveTo>
                <a:cubicBezTo>
                  <a:pt x="0" y="8080"/>
                  <a:pt x="4" y="3333"/>
                  <a:pt x="0" y="0"/>
                </a:cubicBezTo>
                <a:lnTo>
                  <a:pt x="10040" y="5233"/>
                </a:lnTo>
                <a:lnTo>
                  <a:pt x="4" y="11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C2436-847B-2B48-93C7-508EB0A1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865" y="2040638"/>
            <a:ext cx="4671686" cy="13593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ECB6-F4C3-C547-B207-31DADE327E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D9770E-19EB-884C-B2AC-1A797CFB2A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4898" y="3483616"/>
            <a:ext cx="4671654" cy="316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Insert sub header or paragraph here</a:t>
            </a:r>
          </a:p>
        </p:txBody>
      </p:sp>
    </p:spTree>
    <p:extLst>
      <p:ext uri="{BB962C8B-B14F-4D97-AF65-F5344CB8AC3E}">
        <p14:creationId xmlns:p14="http://schemas.microsoft.com/office/powerpoint/2010/main" val="61340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165-1F1C-0746-8FC9-AF70AB5B62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17396A-5C0D-1045-899A-F02BB1236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13" y="1806758"/>
            <a:ext cx="11153775" cy="41356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CC4AF-18A1-FB41-9A07-2853DC127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3" y="1362689"/>
            <a:ext cx="11153775" cy="44407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675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 colum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165-1F1C-0746-8FC9-AF70AB5B62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17396A-5C0D-1045-899A-F02BB1236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14" y="1806758"/>
            <a:ext cx="5503551" cy="41356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CC4AF-18A1-FB41-9A07-2853DC127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4" y="1362689"/>
            <a:ext cx="5503551" cy="44407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1D8D793-7482-DA41-8C00-6ACD5AB663D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52112" y="1806758"/>
            <a:ext cx="5632998" cy="41356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2455B82-F255-0545-9FC8-A594B41CD1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2112" y="1362689"/>
            <a:ext cx="5632998" cy="44407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27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165-1F1C-0746-8FC9-AF70AB5B62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68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494FDC-9086-564F-B936-E06B818288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5573F-6EB2-1D43-81BF-4565EE8D6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768" y="2638826"/>
            <a:ext cx="2802465" cy="15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26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2436-847B-2B48-93C7-508EB0A1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0" y="2136848"/>
            <a:ext cx="10921389" cy="94817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ECB6-F4C3-C547-B207-31DADE327E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3CB15-6666-B640-B36E-19A4C7F4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D9770E-19EB-884C-B2AC-1A797CFB2A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113" y="3168650"/>
            <a:ext cx="6802437" cy="316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Insert sub header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ED1C306-A11E-0544-B71D-93B1476449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3" y="3568670"/>
            <a:ext cx="6802437" cy="316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Insert authors name or date </a:t>
            </a:r>
          </a:p>
        </p:txBody>
      </p:sp>
    </p:spTree>
    <p:extLst>
      <p:ext uri="{BB962C8B-B14F-4D97-AF65-F5344CB8AC3E}">
        <p14:creationId xmlns:p14="http://schemas.microsoft.com/office/powerpoint/2010/main" val="379435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2436-847B-2B48-93C7-508EB0A1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0" y="2136848"/>
            <a:ext cx="10921389" cy="94817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8E455-82B9-2743-B793-048C140DFB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536217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r>
              <a:rPr lang="en-US"/>
              <a:t>For Internal Use Only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ECB6-F4C3-C547-B207-31DADE327E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CDEC69D7-7AB1-2449-A525-3E6A906AF6EB}"/>
              </a:ext>
            </a:extLst>
          </p:cNvPr>
          <p:cNvSpPr txBox="1">
            <a:spLocks/>
          </p:cNvSpPr>
          <p:nvPr userDrawn="1"/>
        </p:nvSpPr>
        <p:spPr>
          <a:xfrm>
            <a:off x="519081" y="3652299"/>
            <a:ext cx="10515600" cy="83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Insert Master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D9770E-19EB-884C-B2AC-1A797CFB2A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113" y="3168650"/>
            <a:ext cx="6802437" cy="316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Insert sub header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ED1C306-A11E-0544-B71D-93B1476449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3" y="3568670"/>
            <a:ext cx="6802437" cy="316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Insert authors name or date </a:t>
            </a:r>
          </a:p>
        </p:txBody>
      </p:sp>
    </p:spTree>
    <p:extLst>
      <p:ext uri="{BB962C8B-B14F-4D97-AF65-F5344CB8AC3E}">
        <p14:creationId xmlns:p14="http://schemas.microsoft.com/office/powerpoint/2010/main" val="4115580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DDFB6F5-1EEC-7947-8F49-252F4C45E7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2726" y="-1336227"/>
            <a:ext cx="6203412" cy="9802972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13"/>
              <a:gd name="connsiteY0" fmla="*/ 10000 h 10000"/>
              <a:gd name="connsiteX1" fmla="*/ 5000 w 10013"/>
              <a:gd name="connsiteY1" fmla="*/ 0 h 10000"/>
              <a:gd name="connsiteX2" fmla="*/ 10013 w 10013"/>
              <a:gd name="connsiteY2" fmla="*/ 4979 h 10000"/>
              <a:gd name="connsiteX3" fmla="*/ 0 w 10013"/>
              <a:gd name="connsiteY3" fmla="*/ 10000 h 10000"/>
              <a:gd name="connsiteX0" fmla="*/ 13 w 10026"/>
              <a:gd name="connsiteY0" fmla="*/ 9990 h 9990"/>
              <a:gd name="connsiteX1" fmla="*/ 0 w 10026"/>
              <a:gd name="connsiteY1" fmla="*/ 0 h 9990"/>
              <a:gd name="connsiteX2" fmla="*/ 10026 w 10026"/>
              <a:gd name="connsiteY2" fmla="*/ 4969 h 9990"/>
              <a:gd name="connsiteX3" fmla="*/ 13 w 10026"/>
              <a:gd name="connsiteY3" fmla="*/ 9990 h 9990"/>
              <a:gd name="connsiteX0" fmla="*/ 13 w 10000"/>
              <a:gd name="connsiteY0" fmla="*/ 10882 h 10882"/>
              <a:gd name="connsiteX1" fmla="*/ 0 w 10000"/>
              <a:gd name="connsiteY1" fmla="*/ 0 h 10882"/>
              <a:gd name="connsiteX2" fmla="*/ 10000 w 10000"/>
              <a:gd name="connsiteY2" fmla="*/ 4974 h 10882"/>
              <a:gd name="connsiteX3" fmla="*/ 13 w 10000"/>
              <a:gd name="connsiteY3" fmla="*/ 10882 h 10882"/>
              <a:gd name="connsiteX0" fmla="*/ 53 w 10040"/>
              <a:gd name="connsiteY0" fmla="*/ 11141 h 11141"/>
              <a:gd name="connsiteX1" fmla="*/ 0 w 10040"/>
              <a:gd name="connsiteY1" fmla="*/ 0 h 11141"/>
              <a:gd name="connsiteX2" fmla="*/ 10040 w 10040"/>
              <a:gd name="connsiteY2" fmla="*/ 5233 h 11141"/>
              <a:gd name="connsiteX3" fmla="*/ 53 w 10040"/>
              <a:gd name="connsiteY3" fmla="*/ 11141 h 11141"/>
              <a:gd name="connsiteX0" fmla="*/ 4 w 10040"/>
              <a:gd name="connsiteY0" fmla="*/ 11413 h 11413"/>
              <a:gd name="connsiteX1" fmla="*/ 0 w 10040"/>
              <a:gd name="connsiteY1" fmla="*/ 0 h 11413"/>
              <a:gd name="connsiteX2" fmla="*/ 10040 w 10040"/>
              <a:gd name="connsiteY2" fmla="*/ 5233 h 11413"/>
              <a:gd name="connsiteX3" fmla="*/ 4 w 10040"/>
              <a:gd name="connsiteY3" fmla="*/ 11413 h 1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0" h="11413">
                <a:moveTo>
                  <a:pt x="4" y="11413"/>
                </a:moveTo>
                <a:cubicBezTo>
                  <a:pt x="0" y="8080"/>
                  <a:pt x="4" y="3333"/>
                  <a:pt x="0" y="0"/>
                </a:cubicBezTo>
                <a:lnTo>
                  <a:pt x="10040" y="5233"/>
                </a:lnTo>
                <a:lnTo>
                  <a:pt x="4" y="11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C2436-847B-2B48-93C7-508EB0A1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865" y="2040638"/>
            <a:ext cx="4671686" cy="13593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ECB6-F4C3-C547-B207-31DADE327E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3CB15-6666-B640-B36E-19A4C7F4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D9770E-19EB-884C-B2AC-1A797CFB2A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4898" y="3483616"/>
            <a:ext cx="4671654" cy="316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Insert sub header or paragraph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618F9E-A103-4246-ADBC-E6B886E444FA}"/>
              </a:ext>
            </a:extLst>
          </p:cNvPr>
          <p:cNvSpPr/>
          <p:nvPr userDrawn="1"/>
        </p:nvSpPr>
        <p:spPr>
          <a:xfrm>
            <a:off x="411488" y="6431190"/>
            <a:ext cx="10919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99483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165-1F1C-0746-8FC9-AF70AB5B62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60EE8-AD28-6042-B0DF-750AEE47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17396A-5C0D-1045-899A-F02BB1236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13" y="1806758"/>
            <a:ext cx="11153775" cy="41356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CC4AF-18A1-FB41-9A07-2853DC127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3" y="1362689"/>
            <a:ext cx="11153775" cy="444070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259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 column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165-1F1C-0746-8FC9-AF70AB5B62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60EE8-AD28-6042-B0DF-750AEE47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17396A-5C0D-1045-899A-F02BB1236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14" y="1806758"/>
            <a:ext cx="5503551" cy="41356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CC4AF-18A1-FB41-9A07-2853DC127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4" y="1362689"/>
            <a:ext cx="5503551" cy="444070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1D8D793-7482-DA41-8C00-6ACD5AB663D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52112" y="1806758"/>
            <a:ext cx="5632998" cy="41356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2455B82-F255-0545-9FC8-A594B41CD1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2112" y="1362689"/>
            <a:ext cx="5632998" cy="444070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800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165-1F1C-0746-8FC9-AF70AB5B62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60EE8-AD28-6042-B0DF-750AEE47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15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494FDC-9086-564F-B936-E06B818288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5573F-6EB2-1D43-81BF-4565EE8D6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768" y="2638826"/>
            <a:ext cx="2802465" cy="15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96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2436-847B-2B48-93C7-508EB0A1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0" y="2136848"/>
            <a:ext cx="10921389" cy="94817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ECB6-F4C3-C547-B207-31DADE327E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3CB15-6666-B640-B36E-19A4C7F4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D9770E-19EB-884C-B2AC-1A797CFB2A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113" y="3168650"/>
            <a:ext cx="6802437" cy="316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Insert sub header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ED1C306-A11E-0544-B71D-93B1476449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3" y="3568670"/>
            <a:ext cx="6802437" cy="316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Insert authors name or date </a:t>
            </a:r>
          </a:p>
        </p:txBody>
      </p:sp>
    </p:spTree>
    <p:extLst>
      <p:ext uri="{BB962C8B-B14F-4D97-AF65-F5344CB8AC3E}">
        <p14:creationId xmlns:p14="http://schemas.microsoft.com/office/powerpoint/2010/main" val="983281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DDFB6F5-1EEC-7947-8F49-252F4C45E7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2726" y="-1336227"/>
            <a:ext cx="6203412" cy="9802972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13"/>
              <a:gd name="connsiteY0" fmla="*/ 10000 h 10000"/>
              <a:gd name="connsiteX1" fmla="*/ 5000 w 10013"/>
              <a:gd name="connsiteY1" fmla="*/ 0 h 10000"/>
              <a:gd name="connsiteX2" fmla="*/ 10013 w 10013"/>
              <a:gd name="connsiteY2" fmla="*/ 4979 h 10000"/>
              <a:gd name="connsiteX3" fmla="*/ 0 w 10013"/>
              <a:gd name="connsiteY3" fmla="*/ 10000 h 10000"/>
              <a:gd name="connsiteX0" fmla="*/ 13 w 10026"/>
              <a:gd name="connsiteY0" fmla="*/ 9990 h 9990"/>
              <a:gd name="connsiteX1" fmla="*/ 0 w 10026"/>
              <a:gd name="connsiteY1" fmla="*/ 0 h 9990"/>
              <a:gd name="connsiteX2" fmla="*/ 10026 w 10026"/>
              <a:gd name="connsiteY2" fmla="*/ 4969 h 9990"/>
              <a:gd name="connsiteX3" fmla="*/ 13 w 10026"/>
              <a:gd name="connsiteY3" fmla="*/ 9990 h 9990"/>
              <a:gd name="connsiteX0" fmla="*/ 13 w 10000"/>
              <a:gd name="connsiteY0" fmla="*/ 10882 h 10882"/>
              <a:gd name="connsiteX1" fmla="*/ 0 w 10000"/>
              <a:gd name="connsiteY1" fmla="*/ 0 h 10882"/>
              <a:gd name="connsiteX2" fmla="*/ 10000 w 10000"/>
              <a:gd name="connsiteY2" fmla="*/ 4974 h 10882"/>
              <a:gd name="connsiteX3" fmla="*/ 13 w 10000"/>
              <a:gd name="connsiteY3" fmla="*/ 10882 h 10882"/>
              <a:gd name="connsiteX0" fmla="*/ 53 w 10040"/>
              <a:gd name="connsiteY0" fmla="*/ 11141 h 11141"/>
              <a:gd name="connsiteX1" fmla="*/ 0 w 10040"/>
              <a:gd name="connsiteY1" fmla="*/ 0 h 11141"/>
              <a:gd name="connsiteX2" fmla="*/ 10040 w 10040"/>
              <a:gd name="connsiteY2" fmla="*/ 5233 h 11141"/>
              <a:gd name="connsiteX3" fmla="*/ 53 w 10040"/>
              <a:gd name="connsiteY3" fmla="*/ 11141 h 11141"/>
              <a:gd name="connsiteX0" fmla="*/ 4 w 10040"/>
              <a:gd name="connsiteY0" fmla="*/ 11413 h 11413"/>
              <a:gd name="connsiteX1" fmla="*/ 0 w 10040"/>
              <a:gd name="connsiteY1" fmla="*/ 0 h 11413"/>
              <a:gd name="connsiteX2" fmla="*/ 10040 w 10040"/>
              <a:gd name="connsiteY2" fmla="*/ 5233 h 11413"/>
              <a:gd name="connsiteX3" fmla="*/ 4 w 10040"/>
              <a:gd name="connsiteY3" fmla="*/ 11413 h 1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0" h="11413">
                <a:moveTo>
                  <a:pt x="4" y="11413"/>
                </a:moveTo>
                <a:cubicBezTo>
                  <a:pt x="0" y="8080"/>
                  <a:pt x="4" y="3333"/>
                  <a:pt x="0" y="0"/>
                </a:cubicBezTo>
                <a:lnTo>
                  <a:pt x="10040" y="5233"/>
                </a:lnTo>
                <a:lnTo>
                  <a:pt x="4" y="11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C2436-847B-2B48-93C7-508EB0A1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865" y="2040638"/>
            <a:ext cx="4671686" cy="13593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ECB6-F4C3-C547-B207-31DADE327E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3CB15-6666-B640-B36E-19A4C7F4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D9770E-19EB-884C-B2AC-1A797CFB2A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4898" y="3483616"/>
            <a:ext cx="4671654" cy="316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Insert sub header or paragraph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3E3230-B470-F940-9BE4-9F8CE190E0D2}"/>
              </a:ext>
            </a:extLst>
          </p:cNvPr>
          <p:cNvSpPr/>
          <p:nvPr userDrawn="1"/>
        </p:nvSpPr>
        <p:spPr>
          <a:xfrm>
            <a:off x="411488" y="6431190"/>
            <a:ext cx="10919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813014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165-1F1C-0746-8FC9-AF70AB5B62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60EE8-AD28-6042-B0DF-750AEE47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17396A-5C0D-1045-899A-F02BB1236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13" y="1806758"/>
            <a:ext cx="11153775" cy="41356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CC4AF-18A1-FB41-9A07-2853DC127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3" y="1362689"/>
            <a:ext cx="11153775" cy="444070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059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 column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165-1F1C-0746-8FC9-AF70AB5B62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60EE8-AD28-6042-B0DF-750AEE47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17396A-5C0D-1045-899A-F02BB1236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14" y="1806758"/>
            <a:ext cx="5503551" cy="41356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CC4AF-18A1-FB41-9A07-2853DC127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4" y="1362689"/>
            <a:ext cx="5503551" cy="444070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1D8D793-7482-DA41-8C00-6ACD5AB663D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52112" y="1806758"/>
            <a:ext cx="5632998" cy="41356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2455B82-F255-0545-9FC8-A594B41CD1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2112" y="1362689"/>
            <a:ext cx="5632998" cy="444070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981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165-1F1C-0746-8FC9-AF70AB5B62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60EE8-AD28-6042-B0DF-750AEE47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1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DDFB6F5-1EEC-7947-8F49-252F4C45E7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2726" y="-1336227"/>
            <a:ext cx="6203412" cy="9802972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13"/>
              <a:gd name="connsiteY0" fmla="*/ 10000 h 10000"/>
              <a:gd name="connsiteX1" fmla="*/ 5000 w 10013"/>
              <a:gd name="connsiteY1" fmla="*/ 0 h 10000"/>
              <a:gd name="connsiteX2" fmla="*/ 10013 w 10013"/>
              <a:gd name="connsiteY2" fmla="*/ 4979 h 10000"/>
              <a:gd name="connsiteX3" fmla="*/ 0 w 10013"/>
              <a:gd name="connsiteY3" fmla="*/ 10000 h 10000"/>
              <a:gd name="connsiteX0" fmla="*/ 13 w 10026"/>
              <a:gd name="connsiteY0" fmla="*/ 9990 h 9990"/>
              <a:gd name="connsiteX1" fmla="*/ 0 w 10026"/>
              <a:gd name="connsiteY1" fmla="*/ 0 h 9990"/>
              <a:gd name="connsiteX2" fmla="*/ 10026 w 10026"/>
              <a:gd name="connsiteY2" fmla="*/ 4969 h 9990"/>
              <a:gd name="connsiteX3" fmla="*/ 13 w 10026"/>
              <a:gd name="connsiteY3" fmla="*/ 9990 h 9990"/>
              <a:gd name="connsiteX0" fmla="*/ 13 w 10000"/>
              <a:gd name="connsiteY0" fmla="*/ 10882 h 10882"/>
              <a:gd name="connsiteX1" fmla="*/ 0 w 10000"/>
              <a:gd name="connsiteY1" fmla="*/ 0 h 10882"/>
              <a:gd name="connsiteX2" fmla="*/ 10000 w 10000"/>
              <a:gd name="connsiteY2" fmla="*/ 4974 h 10882"/>
              <a:gd name="connsiteX3" fmla="*/ 13 w 10000"/>
              <a:gd name="connsiteY3" fmla="*/ 10882 h 10882"/>
              <a:gd name="connsiteX0" fmla="*/ 53 w 10040"/>
              <a:gd name="connsiteY0" fmla="*/ 11141 h 11141"/>
              <a:gd name="connsiteX1" fmla="*/ 0 w 10040"/>
              <a:gd name="connsiteY1" fmla="*/ 0 h 11141"/>
              <a:gd name="connsiteX2" fmla="*/ 10040 w 10040"/>
              <a:gd name="connsiteY2" fmla="*/ 5233 h 11141"/>
              <a:gd name="connsiteX3" fmla="*/ 53 w 10040"/>
              <a:gd name="connsiteY3" fmla="*/ 11141 h 11141"/>
              <a:gd name="connsiteX0" fmla="*/ 4 w 10040"/>
              <a:gd name="connsiteY0" fmla="*/ 11413 h 11413"/>
              <a:gd name="connsiteX1" fmla="*/ 0 w 10040"/>
              <a:gd name="connsiteY1" fmla="*/ 0 h 11413"/>
              <a:gd name="connsiteX2" fmla="*/ 10040 w 10040"/>
              <a:gd name="connsiteY2" fmla="*/ 5233 h 11413"/>
              <a:gd name="connsiteX3" fmla="*/ 4 w 10040"/>
              <a:gd name="connsiteY3" fmla="*/ 11413 h 1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0" h="11413">
                <a:moveTo>
                  <a:pt x="4" y="11413"/>
                </a:moveTo>
                <a:cubicBezTo>
                  <a:pt x="0" y="8080"/>
                  <a:pt x="4" y="3333"/>
                  <a:pt x="0" y="0"/>
                </a:cubicBezTo>
                <a:lnTo>
                  <a:pt x="10040" y="5233"/>
                </a:lnTo>
                <a:lnTo>
                  <a:pt x="4" y="1141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C2436-847B-2B48-93C7-508EB0A1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865" y="2040638"/>
            <a:ext cx="4671686" cy="13593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ECB6-F4C3-C547-B207-31DADE327E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D9770E-19EB-884C-B2AC-1A797CFB2A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4898" y="3483616"/>
            <a:ext cx="4671654" cy="3163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Insert sub header or paragraph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1ED324-49D3-5944-8DDE-4268A7101759}"/>
              </a:ext>
            </a:extLst>
          </p:cNvPr>
          <p:cNvSpPr/>
          <p:nvPr userDrawn="1"/>
        </p:nvSpPr>
        <p:spPr>
          <a:xfrm>
            <a:off x="411488" y="6431190"/>
            <a:ext cx="10919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222487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494FDC-9086-564F-B936-E06B818288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5573F-6EB2-1D43-81BF-4565EE8D6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768" y="2638826"/>
            <a:ext cx="2802465" cy="15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94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id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2436-847B-2B48-93C7-508EB0A1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0" y="2136848"/>
            <a:ext cx="7801959" cy="94817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ECB6-F4C3-C547-B207-31DADE327E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3CB15-6666-B640-B36E-19A4C7F4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D9770E-19EB-884C-B2AC-1A797CFB2A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9113" y="3168650"/>
            <a:ext cx="7801925" cy="316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header here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ED1C306-A11E-0544-B71D-93B1476449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3" y="3568670"/>
            <a:ext cx="7801925" cy="31639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authors name or date </a:t>
            </a:r>
          </a:p>
        </p:txBody>
      </p:sp>
    </p:spTree>
    <p:extLst>
      <p:ext uri="{BB962C8B-B14F-4D97-AF65-F5344CB8AC3E}">
        <p14:creationId xmlns:p14="http://schemas.microsoft.com/office/powerpoint/2010/main" val="209011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165-1F1C-0746-8FC9-AF70AB5B62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17396A-5C0D-1045-899A-F02BB1236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13" y="1806758"/>
            <a:ext cx="11153775" cy="41356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CC4AF-18A1-FB41-9A07-2853DC127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3" y="1362689"/>
            <a:ext cx="11153775" cy="444070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23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165-1F1C-0746-8FC9-AF70AB5B62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17396A-5C0D-1045-899A-F02BB1236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14" y="1806758"/>
            <a:ext cx="5503551" cy="41356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CC4AF-18A1-FB41-9A07-2853DC127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4" y="1362689"/>
            <a:ext cx="5503551" cy="444070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1D8D793-7482-DA41-8C00-6ACD5AB663D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52112" y="1806758"/>
            <a:ext cx="5632998" cy="41356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2455B82-F255-0545-9FC8-A594B41CD1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2112" y="1362689"/>
            <a:ext cx="5632998" cy="444070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56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5165-1F1C-0746-8FC9-AF70AB5B625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4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494FDC-9086-564F-B936-E06B818288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CC8F7-3555-A847-9421-8AD025229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767" y="2638826"/>
            <a:ext cx="2802466" cy="15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8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8950-3C84-B040-8959-0C717896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563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4CEC6-8F07-AB42-A6BC-EE633B0351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3" y="928688"/>
            <a:ext cx="8734376" cy="41337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0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9BA504-847C-EF4A-B0E8-C340EA4FB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5707" y="2424169"/>
            <a:ext cx="7880587" cy="20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612" y="441759"/>
            <a:ext cx="1570276" cy="3978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53565A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0FB9-3B2A-E24E-98FF-C19EB0D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948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95C8B-5C16-D646-880A-42D3522B4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081" y="1841194"/>
            <a:ext cx="10834688" cy="414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22E837-F808-2A48-ADFA-F0EFFBD40AF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613" y="441759"/>
            <a:ext cx="1570276" cy="401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668D15-9B8B-6446-8B22-A438144E0F43}"/>
              </a:ext>
            </a:extLst>
          </p:cNvPr>
          <p:cNvSpPr/>
          <p:nvPr userDrawn="1"/>
        </p:nvSpPr>
        <p:spPr>
          <a:xfrm>
            <a:off x="411488" y="6431190"/>
            <a:ext cx="10919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>
                <a:solidFill>
                  <a:srgbClr val="53565A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1263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8" r:id="rId2"/>
    <p:sldLayoutId id="2147483805" r:id="rId3"/>
    <p:sldLayoutId id="2147483806" r:id="rId4"/>
    <p:sldLayoutId id="2147483807" r:id="rId5"/>
    <p:sldLayoutId id="2147483811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0000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1800" b="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5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5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612" y="441759"/>
            <a:ext cx="1570276" cy="3978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0FB9-3B2A-E24E-98FF-C19EB0D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948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95C8B-5C16-D646-880A-42D3522B4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081" y="1841194"/>
            <a:ext cx="10834688" cy="414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0DF262-8FF3-394A-9BC4-6661D898FDA2}"/>
              </a:ext>
            </a:extLst>
          </p:cNvPr>
          <p:cNvSpPr/>
          <p:nvPr userDrawn="1"/>
        </p:nvSpPr>
        <p:spPr>
          <a:xfrm>
            <a:off x="411488" y="6431190"/>
            <a:ext cx="10919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68045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18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1600" b="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50" b="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50" b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612" y="441759"/>
            <a:ext cx="1570276" cy="3978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96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0FB9-3B2A-E24E-98FF-C19EB0D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948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95C8B-5C16-D646-880A-42D3522B4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081" y="1841194"/>
            <a:ext cx="10834688" cy="414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83C691-3756-1A44-A059-55681D8DAF02}"/>
              </a:ext>
            </a:extLst>
          </p:cNvPr>
          <p:cNvSpPr/>
          <p:nvPr userDrawn="1"/>
        </p:nvSpPr>
        <p:spPr>
          <a:xfrm>
            <a:off x="411488" y="6431190"/>
            <a:ext cx="10919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70222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18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1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5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5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612" y="441759"/>
            <a:ext cx="1570276" cy="39782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96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0FB9-3B2A-E24E-98FF-C19EB0D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948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95C8B-5C16-D646-880A-42D3522B4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081" y="1841194"/>
            <a:ext cx="10834688" cy="414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81E2BD-A001-5A4E-8397-45555E5CA50A}"/>
              </a:ext>
            </a:extLst>
          </p:cNvPr>
          <p:cNvSpPr/>
          <p:nvPr userDrawn="1"/>
        </p:nvSpPr>
        <p:spPr>
          <a:xfrm>
            <a:off x="411488" y="6431190"/>
            <a:ext cx="10919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42173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18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16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5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96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46EE845-1DE7-5D49-952F-435910D8C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0FB9-3B2A-E24E-98FF-C19EB0D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81" y="365126"/>
            <a:ext cx="8734408" cy="948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95C8B-5C16-D646-880A-42D3522B4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081" y="1841194"/>
            <a:ext cx="10834688" cy="414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05BC61-1EF3-7A44-8482-AAF539A3FB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612" y="441759"/>
            <a:ext cx="1570276" cy="3978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BE94C5-ECEF-964C-B2CB-98D51A19235E}"/>
              </a:ext>
            </a:extLst>
          </p:cNvPr>
          <p:cNvSpPr/>
          <p:nvPr userDrawn="1"/>
        </p:nvSpPr>
        <p:spPr>
          <a:xfrm>
            <a:off x="411488" y="6431190"/>
            <a:ext cx="10919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62717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1600" b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Char char="•"/>
        <a:tabLst/>
        <a:defRPr sz="1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054A53-4408-B84F-B18E-7B73D4B7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864" y="1550126"/>
            <a:ext cx="4988861" cy="1849862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/>
              <a:t>Industrializing Broadcast-Quality Streaming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0754F-7BA0-684D-9E51-6BAD157933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918AA-ED17-B341-A920-3558DCC391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296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EE845-1DE7-5D49-952F-435910D8C96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3A366C-C654-434B-81A0-9E42EBB03B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4898" y="3483616"/>
            <a:ext cx="4671654" cy="51361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Adam Bedwell</a:t>
            </a:r>
          </a:p>
          <a:p>
            <a:r>
              <a:rPr lang="en-US" dirty="0"/>
              <a:t>VP – CTO/Sales Engineering - Americas</a:t>
            </a: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F2A06C8C-D0C3-482C-853D-D0CCE0F03CB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338" y="-1336675"/>
            <a:ext cx="6203951" cy="9802813"/>
          </a:xfrm>
        </p:spPr>
      </p:pic>
    </p:spTree>
    <p:extLst>
      <p:ext uri="{BB962C8B-B14F-4D97-AF65-F5344CB8AC3E}">
        <p14:creationId xmlns:p14="http://schemas.microsoft.com/office/powerpoint/2010/main" val="87103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E64301-9141-4EEA-BE99-C3F30238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Match the tech to the need.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643689-6D85-40B5-9B99-F84D3D400C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/>
              <a:t>Meet expectations, for every screen type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9DFAE-738A-4FC7-98F8-5FF7E0C1CB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998" y="1746321"/>
            <a:ext cx="5461033" cy="3640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E8F6AD-4F66-4096-9CD8-6D1EE53BF9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00" y="1746321"/>
            <a:ext cx="5461035" cy="3640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6FD037-69E2-49E9-9923-57B30FC2FD18}"/>
              </a:ext>
            </a:extLst>
          </p:cNvPr>
          <p:cNvSpPr txBox="1"/>
          <p:nvPr/>
        </p:nvSpPr>
        <p:spPr>
          <a:xfrm>
            <a:off x="1539595" y="5421936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Multicast low latency ABR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A494-25EC-49DE-BF89-FA2FE2F9F7B4}"/>
              </a:ext>
            </a:extLst>
          </p:cNvPr>
          <p:cNvSpPr txBox="1"/>
          <p:nvPr/>
        </p:nvSpPr>
        <p:spPr>
          <a:xfrm>
            <a:off x="7844311" y="5421934"/>
            <a:ext cx="255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OTT wide-reach ABR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C01DE9-8948-4722-8786-8CFC7E7DBB38}"/>
              </a:ext>
            </a:extLst>
          </p:cNvPr>
          <p:cNvSpPr/>
          <p:nvPr/>
        </p:nvSpPr>
        <p:spPr>
          <a:xfrm>
            <a:off x="252548" y="6292577"/>
            <a:ext cx="1314995" cy="40059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21FF38C4-686A-4A49-BF2B-2A3210B302C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01567" y="6341722"/>
            <a:ext cx="2743200" cy="365125"/>
          </a:xfrm>
        </p:spPr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8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E7CFB-68D4-40EB-A19E-DD3631516C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D1CC8-B1D3-43FB-B3C4-54438DF685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EE845-1DE7-5D49-952F-435910D8C96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0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E64301-9141-4EEA-BE99-C3F30238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Content And All Screens Are Not Equal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643689-6D85-40B5-9B99-F84D3D400C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/>
              <a:t>Are the expectations the same?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9DFAE-738A-4FC7-98F8-5FF7E0C1CB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998" y="1746321"/>
            <a:ext cx="5461033" cy="3640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E8F6AD-4F66-4096-9CD8-6D1EE53BF9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00" y="1746321"/>
            <a:ext cx="5461035" cy="36406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C6AFC4-762D-4CB1-8AB2-60490CC14129}"/>
              </a:ext>
            </a:extLst>
          </p:cNvPr>
          <p:cNvSpPr/>
          <p:nvPr/>
        </p:nvSpPr>
        <p:spPr>
          <a:xfrm>
            <a:off x="252548" y="6292577"/>
            <a:ext cx="1314995" cy="40059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6D9B286-A256-4DF3-A14F-76FB65AD1E0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01567" y="6341722"/>
            <a:ext cx="2743200" cy="365125"/>
          </a:xfrm>
        </p:spPr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8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2D2DEF4-4389-4EE7-AD2A-6EA5A5A1EDA7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2733847" y="1595680"/>
            <a:ext cx="0" cy="363219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9AB7A0-BE67-4244-9D18-E9996A2A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Conventional Broadcast vs OTT Latency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B6AC0-5D27-4829-B4AE-1E7E599CE96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01567" y="6341722"/>
            <a:ext cx="2743200" cy="365125"/>
          </a:xfrm>
        </p:spPr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4935A-4789-4FC9-8120-E37D54FE46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296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EE845-1DE7-5D49-952F-435910D8C9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DAEE4-E5CB-486C-AA05-5DA20211F9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Example latencies with 6-second segments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CF32BD-8911-4A93-80D9-95D42D119A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729" y="2302389"/>
            <a:ext cx="884292" cy="5896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C92801-954B-4548-815C-8B7B8B6F60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729" y="4074545"/>
            <a:ext cx="884292" cy="5896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006177-478E-4566-A69B-82F5DC3B47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730" y="3188467"/>
            <a:ext cx="884291" cy="58965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4132ED0-E4AB-4F51-82B3-7C1B03632458}"/>
              </a:ext>
            </a:extLst>
          </p:cNvPr>
          <p:cNvSpPr/>
          <p:nvPr/>
        </p:nvSpPr>
        <p:spPr>
          <a:xfrm>
            <a:off x="6073167" y="3303296"/>
            <a:ext cx="1080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4971B4-A446-4167-B2C4-DF88B985CB89}"/>
              </a:ext>
            </a:extLst>
          </p:cNvPr>
          <p:cNvSpPr/>
          <p:nvPr/>
        </p:nvSpPr>
        <p:spPr>
          <a:xfrm>
            <a:off x="7153167" y="3303296"/>
            <a:ext cx="1080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3x 6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533B19-33B1-4591-AEC4-4297AED79F54}"/>
              </a:ext>
            </a:extLst>
          </p:cNvPr>
          <p:cNvSpPr/>
          <p:nvPr/>
        </p:nvSpPr>
        <p:spPr>
          <a:xfrm>
            <a:off x="8233167" y="3303296"/>
            <a:ext cx="1080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1DAE7B-AF70-4A59-A033-70187085559B}"/>
              </a:ext>
            </a:extLst>
          </p:cNvPr>
          <p:cNvSpPr/>
          <p:nvPr/>
        </p:nvSpPr>
        <p:spPr>
          <a:xfrm>
            <a:off x="2743167" y="2417218"/>
            <a:ext cx="90000" cy="36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0.5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C98766-9C55-4C97-9C93-968CC83DFA50}"/>
              </a:ext>
            </a:extLst>
          </p:cNvPr>
          <p:cNvSpPr/>
          <p:nvPr/>
        </p:nvSpPr>
        <p:spPr>
          <a:xfrm>
            <a:off x="2833167" y="2417218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2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CE5416-A5C9-4CA6-B471-A39FC8889E2B}"/>
              </a:ext>
            </a:extLst>
          </p:cNvPr>
          <p:cNvSpPr/>
          <p:nvPr/>
        </p:nvSpPr>
        <p:spPr>
          <a:xfrm>
            <a:off x="3193167" y="2417218"/>
            <a:ext cx="72000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4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3D9259-F2E6-4F6E-823A-BB9216DAE35C}"/>
              </a:ext>
            </a:extLst>
          </p:cNvPr>
          <p:cNvSpPr/>
          <p:nvPr/>
        </p:nvSpPr>
        <p:spPr>
          <a:xfrm>
            <a:off x="3913167" y="2417218"/>
            <a:ext cx="72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4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50E4E5-AF62-474F-8D8C-20E1DFFD21F0}"/>
              </a:ext>
            </a:extLst>
          </p:cNvPr>
          <p:cNvSpPr/>
          <p:nvPr/>
        </p:nvSpPr>
        <p:spPr>
          <a:xfrm>
            <a:off x="2743167" y="3303296"/>
            <a:ext cx="90000" cy="36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0.5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08FE7D-C359-4B09-AA6A-C794CB4481B7}"/>
              </a:ext>
            </a:extLst>
          </p:cNvPr>
          <p:cNvSpPr/>
          <p:nvPr/>
        </p:nvSpPr>
        <p:spPr>
          <a:xfrm>
            <a:off x="2833167" y="3303296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2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669F70-FD23-4BC7-917B-B2869FA10056}"/>
              </a:ext>
            </a:extLst>
          </p:cNvPr>
          <p:cNvSpPr/>
          <p:nvPr/>
        </p:nvSpPr>
        <p:spPr>
          <a:xfrm>
            <a:off x="3193167" y="3303296"/>
            <a:ext cx="72000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4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AC950C-5D18-4D38-9B26-621340428F88}"/>
              </a:ext>
            </a:extLst>
          </p:cNvPr>
          <p:cNvSpPr/>
          <p:nvPr/>
        </p:nvSpPr>
        <p:spPr>
          <a:xfrm>
            <a:off x="3913167" y="3303296"/>
            <a:ext cx="1080000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6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29C84BB-131F-4BBC-B2CC-93A87C603739}"/>
              </a:ext>
            </a:extLst>
          </p:cNvPr>
          <p:cNvSpPr/>
          <p:nvPr/>
        </p:nvSpPr>
        <p:spPr>
          <a:xfrm>
            <a:off x="4993167" y="3303296"/>
            <a:ext cx="1080000" cy="360000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6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41A616-B92E-4070-8532-BBF568F06106}"/>
              </a:ext>
            </a:extLst>
          </p:cNvPr>
          <p:cNvSpPr/>
          <p:nvPr/>
        </p:nvSpPr>
        <p:spPr>
          <a:xfrm>
            <a:off x="2743167" y="4189374"/>
            <a:ext cx="1800000" cy="360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rgbClr val="000000"/>
                </a:solidFill>
              </a:rPr>
              <a:t>10</a:t>
            </a:r>
            <a:endParaRPr lang="en-US" sz="80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219C47-E42D-4867-A4F9-1E32B1C44EFF}"/>
              </a:ext>
            </a:extLst>
          </p:cNvPr>
          <p:cNvCxnSpPr>
            <a:cxnSpLocks/>
          </p:cNvCxnSpPr>
          <p:nvPr/>
        </p:nvCxnSpPr>
        <p:spPr>
          <a:xfrm>
            <a:off x="2743167" y="4946469"/>
            <a:ext cx="6932056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1F2BD27-B326-4F98-BE74-202EB77EBCDA}"/>
              </a:ext>
            </a:extLst>
          </p:cNvPr>
          <p:cNvSpPr txBox="1"/>
          <p:nvPr/>
        </p:nvSpPr>
        <p:spPr>
          <a:xfrm>
            <a:off x="7467600" y="5040712"/>
            <a:ext cx="257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Time after live edge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165A63E-10C3-45C4-AA5D-54BEA954E5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862" y="5227870"/>
            <a:ext cx="945969" cy="63064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BACDDF8-8478-4234-9C68-16212DB283EE}"/>
              </a:ext>
            </a:extLst>
          </p:cNvPr>
          <p:cNvSpPr txBox="1"/>
          <p:nvPr/>
        </p:nvSpPr>
        <p:spPr>
          <a:xfrm>
            <a:off x="2069168" y="5877954"/>
            <a:ext cx="1295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Live edge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at event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E96541-F711-4D18-9D9C-95D2E9EB17D3}"/>
              </a:ext>
            </a:extLst>
          </p:cNvPr>
          <p:cNvSpPr txBox="1"/>
          <p:nvPr/>
        </p:nvSpPr>
        <p:spPr>
          <a:xfrm>
            <a:off x="628782" y="240134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TV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B06AE5-4263-4961-876F-30527903B813}"/>
              </a:ext>
            </a:extLst>
          </p:cNvPr>
          <p:cNvSpPr txBox="1"/>
          <p:nvPr/>
        </p:nvSpPr>
        <p:spPr>
          <a:xfrm>
            <a:off x="552191" y="3303296"/>
            <a:ext cx="63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OTT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7C4E32-94CE-47A2-90B5-0627742535C8}"/>
              </a:ext>
            </a:extLst>
          </p:cNvPr>
          <p:cNvSpPr txBox="1"/>
          <p:nvPr/>
        </p:nvSpPr>
        <p:spPr>
          <a:xfrm>
            <a:off x="437224" y="4046208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Social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Media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7756445-1B29-4368-AFAE-8DFA7FB2567D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4273167" y="2257602"/>
            <a:ext cx="613118" cy="1596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F8D038E-570A-4DB0-A2EE-2713F4DDFBC5}"/>
              </a:ext>
            </a:extLst>
          </p:cNvPr>
          <p:cNvSpPr txBox="1"/>
          <p:nvPr/>
        </p:nvSpPr>
        <p:spPr>
          <a:xfrm>
            <a:off x="4808791" y="2072257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>
                <a:solidFill>
                  <a:srgbClr val="FFC000"/>
                </a:solidFill>
              </a:rPr>
              <a:t>Cable encode</a:t>
            </a:r>
            <a:endParaRPr lang="en-US" sz="1100">
              <a:solidFill>
                <a:srgbClr val="FFC000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7EB999-6462-48B5-89AE-C2C3FF4FCB32}"/>
              </a:ext>
            </a:extLst>
          </p:cNvPr>
          <p:cNvCxnSpPr>
            <a:cxnSpLocks/>
            <a:stCxn id="38" idx="0"/>
            <a:endCxn id="64" idx="1"/>
          </p:cNvCxnSpPr>
          <p:nvPr/>
        </p:nvCxnSpPr>
        <p:spPr>
          <a:xfrm flipV="1">
            <a:off x="3553167" y="1958437"/>
            <a:ext cx="990000" cy="45878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FFF105E-C04A-40AB-8A3D-93E68AD2352A}"/>
              </a:ext>
            </a:extLst>
          </p:cNvPr>
          <p:cNvSpPr txBox="1"/>
          <p:nvPr/>
        </p:nvSpPr>
        <p:spPr>
          <a:xfrm>
            <a:off x="4543167" y="1827632"/>
            <a:ext cx="15856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>
                <a:solidFill>
                  <a:srgbClr val="FFFF00"/>
                </a:solidFill>
              </a:rPr>
              <a:t>Broadcaster encode</a:t>
            </a:r>
            <a:endParaRPr lang="en-US" sz="1100">
              <a:solidFill>
                <a:srgbClr val="FFFF0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C68BF7A-EC86-4451-96D6-BD335511A08B}"/>
              </a:ext>
            </a:extLst>
          </p:cNvPr>
          <p:cNvCxnSpPr>
            <a:cxnSpLocks/>
          </p:cNvCxnSpPr>
          <p:nvPr/>
        </p:nvCxnSpPr>
        <p:spPr>
          <a:xfrm flipV="1">
            <a:off x="3018068" y="1739159"/>
            <a:ext cx="1030099" cy="6877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382B0DD-AAF7-4E8C-AB48-AD68C468C70B}"/>
              </a:ext>
            </a:extLst>
          </p:cNvPr>
          <p:cNvSpPr txBox="1"/>
          <p:nvPr/>
        </p:nvSpPr>
        <p:spPr>
          <a:xfrm>
            <a:off x="3679806" y="1528593"/>
            <a:ext cx="13324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>
                <a:solidFill>
                  <a:srgbClr val="00B050"/>
                </a:solidFill>
              </a:rPr>
              <a:t>Program </a:t>
            </a:r>
            <a:r>
              <a:rPr lang="en-GB" sz="1100" err="1">
                <a:solidFill>
                  <a:srgbClr val="00B050"/>
                </a:solidFill>
              </a:rPr>
              <a:t>distrib</a:t>
            </a:r>
            <a:r>
              <a:rPr lang="en-GB" sz="1100">
                <a:solidFill>
                  <a:srgbClr val="00B050"/>
                </a:solidFill>
              </a:rPr>
              <a:t>.</a:t>
            </a:r>
            <a:endParaRPr lang="en-US" sz="1100">
              <a:solidFill>
                <a:srgbClr val="00B050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E30E51-076F-48DD-AFBD-148FCB297FB5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2788167" y="1623464"/>
            <a:ext cx="315000" cy="79375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9E7EAD9-95D0-4F28-9D9A-44021017FB6C}"/>
              </a:ext>
            </a:extLst>
          </p:cNvPr>
          <p:cNvSpPr txBox="1"/>
          <p:nvPr/>
        </p:nvSpPr>
        <p:spPr>
          <a:xfrm>
            <a:off x="2716717" y="1388074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>
                <a:solidFill>
                  <a:srgbClr val="92D050"/>
                </a:solidFill>
              </a:rPr>
              <a:t>Contribution</a:t>
            </a:r>
            <a:endParaRPr lang="en-US" sz="1100">
              <a:solidFill>
                <a:srgbClr val="92D050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8A98671-A04F-40BE-9E97-C26209F540E7}"/>
              </a:ext>
            </a:extLst>
          </p:cNvPr>
          <p:cNvCxnSpPr>
            <a:cxnSpLocks/>
            <a:stCxn id="44" idx="0"/>
            <a:endCxn id="84" idx="2"/>
          </p:cNvCxnSpPr>
          <p:nvPr/>
        </p:nvCxnSpPr>
        <p:spPr>
          <a:xfrm flipV="1">
            <a:off x="4453167" y="2774828"/>
            <a:ext cx="900000" cy="52846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55A67EF-F69D-4EB0-825D-D13364F514F1}"/>
              </a:ext>
            </a:extLst>
          </p:cNvPr>
          <p:cNvSpPr txBox="1"/>
          <p:nvPr/>
        </p:nvSpPr>
        <p:spPr>
          <a:xfrm>
            <a:off x="4902562" y="2513218"/>
            <a:ext cx="90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>
                <a:solidFill>
                  <a:schemeClr val="accent1">
                    <a:lumMod val="60000"/>
                    <a:lumOff val="40000"/>
                  </a:schemeClr>
                </a:solidFill>
              </a:rPr>
              <a:t>Packaging</a:t>
            </a:r>
            <a:endParaRPr lang="en-US" sz="11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C34634A-BAF6-4DE6-A969-23AF00F79344}"/>
              </a:ext>
            </a:extLst>
          </p:cNvPr>
          <p:cNvCxnSpPr>
            <a:cxnSpLocks/>
            <a:stCxn id="45" idx="0"/>
            <a:endCxn id="86" idx="2"/>
          </p:cNvCxnSpPr>
          <p:nvPr/>
        </p:nvCxnSpPr>
        <p:spPr>
          <a:xfrm flipV="1">
            <a:off x="5533167" y="2588055"/>
            <a:ext cx="1125668" cy="7152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D21C56B-C4B2-4F6F-80B5-7AE61F38834C}"/>
              </a:ext>
            </a:extLst>
          </p:cNvPr>
          <p:cNvSpPr txBox="1"/>
          <p:nvPr/>
        </p:nvSpPr>
        <p:spPr>
          <a:xfrm>
            <a:off x="6410209" y="2326445"/>
            <a:ext cx="497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>
                <a:solidFill>
                  <a:schemeClr val="bg1">
                    <a:lumMod val="75000"/>
                  </a:schemeClr>
                </a:solidFill>
              </a:rPr>
              <a:t>CDN</a:t>
            </a:r>
            <a:endParaRPr lang="en-US" sz="11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F80E721-CDC8-4091-8F7E-9D2F5156AB35}"/>
              </a:ext>
            </a:extLst>
          </p:cNvPr>
          <p:cNvCxnSpPr>
            <a:cxnSpLocks/>
            <a:stCxn id="33" idx="0"/>
            <a:endCxn id="88" idx="2"/>
          </p:cNvCxnSpPr>
          <p:nvPr/>
        </p:nvCxnSpPr>
        <p:spPr>
          <a:xfrm flipV="1">
            <a:off x="7693167" y="2770680"/>
            <a:ext cx="540000" cy="5326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BBB0559-6CCD-4D66-A8BB-E7C12EFF9661}"/>
              </a:ext>
            </a:extLst>
          </p:cNvPr>
          <p:cNvSpPr txBox="1"/>
          <p:nvPr/>
        </p:nvSpPr>
        <p:spPr>
          <a:xfrm>
            <a:off x="7938855" y="2509070"/>
            <a:ext cx="5886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>
                <a:solidFill>
                  <a:srgbClr val="FF0000"/>
                </a:solidFill>
              </a:rPr>
              <a:t>Client</a:t>
            </a:r>
            <a:endParaRPr lang="en-US" sz="1100">
              <a:solidFill>
                <a:srgbClr val="FF0000"/>
              </a:solidFill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D2F3B00-F6CB-420F-A328-00EF1E0E4CDD}"/>
              </a:ext>
            </a:extLst>
          </p:cNvPr>
          <p:cNvCxnSpPr>
            <a:cxnSpLocks/>
            <a:stCxn id="46" idx="0"/>
            <a:endCxn id="100" idx="1"/>
          </p:cNvCxnSpPr>
          <p:nvPr/>
        </p:nvCxnSpPr>
        <p:spPr>
          <a:xfrm flipV="1">
            <a:off x="3643167" y="3907974"/>
            <a:ext cx="353691" cy="281400"/>
          </a:xfrm>
          <a:prstGeom prst="line">
            <a:avLst/>
          </a:prstGeom>
          <a:ln>
            <a:solidFill>
              <a:srgbClr val="009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75BEEB5-1B56-4B2D-AA9A-5D557EC8DDDF}"/>
              </a:ext>
            </a:extLst>
          </p:cNvPr>
          <p:cNvSpPr txBox="1"/>
          <p:nvPr/>
        </p:nvSpPr>
        <p:spPr>
          <a:xfrm>
            <a:off x="3996858" y="3777169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>
                <a:solidFill>
                  <a:srgbClr val="009FE3"/>
                </a:solidFill>
              </a:rPr>
              <a:t>Write and post</a:t>
            </a:r>
            <a:endParaRPr lang="en-US" sz="1100">
              <a:solidFill>
                <a:srgbClr val="009FE3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9B04E4-CE5D-4CE7-BA2F-49BB8450B6B1}"/>
              </a:ext>
            </a:extLst>
          </p:cNvPr>
          <p:cNvSpPr/>
          <p:nvPr/>
        </p:nvSpPr>
        <p:spPr>
          <a:xfrm>
            <a:off x="252548" y="6292577"/>
            <a:ext cx="1314995" cy="40059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0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C9E4-4E78-4A17-A8FC-80576D01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 Initiatives to Improve Latency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4F016-0813-48FF-9064-DA9B599003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E31E2-ED09-4DA7-89CB-56802AF022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296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EE845-1DE7-5D49-952F-435910D8C96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0C9D8-9DE3-46EB-A1B5-2F558A197A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14" y="1913158"/>
            <a:ext cx="5503551" cy="26361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MP4 file media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Divides each segment into smaller fragments, but stays one-file-per-segment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HTTP/1.1 Chunked Transfer Encoding to deliver fragments when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BC647B-385E-4212-9CCF-29D6925D94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DASH CMAF Low-Latency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B0B53D-4B63-46DB-9C00-BFBDA4B7157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52112" y="1976931"/>
            <a:ext cx="5632998" cy="25723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MP4 or TS media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Divides each segment into smaller discrete "part" files, each transferred separately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HTTP/2 push mode required for low latency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Frequent updates to manifest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manifest permutations depending on the URL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0D3D6E-8327-424D-9B4B-9663ADAA0E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HLS Low-Latency Extensions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E359BB-0F0C-4D11-A4D3-264CA66D8148}"/>
              </a:ext>
            </a:extLst>
          </p:cNvPr>
          <p:cNvSpPr txBox="1"/>
          <p:nvPr/>
        </p:nvSpPr>
        <p:spPr>
          <a:xfrm>
            <a:off x="1352047" y="4985849"/>
            <a:ext cx="9600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Both can eliminate some of the latency, as long as fully implemented end-to-end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Neither removes the need for the client to have a significant buffer for rate</a:t>
            </a:r>
          </a:p>
          <a:p>
            <a:r>
              <a:rPr lang="en-US" dirty="0">
                <a:solidFill>
                  <a:schemeClr val="bg1"/>
                </a:solidFill>
              </a:rPr>
              <a:t>detection and adaptation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CD7967-9B02-4811-9735-0198DF16746D}"/>
              </a:ext>
            </a:extLst>
          </p:cNvPr>
          <p:cNvSpPr/>
          <p:nvPr/>
        </p:nvSpPr>
        <p:spPr>
          <a:xfrm>
            <a:off x="252548" y="6292577"/>
            <a:ext cx="1314995" cy="40059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6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4B7B-8E4D-4245-9C25-752E272A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solidFill>
                  <a:srgbClr val="FFFFFF"/>
                </a:solidFill>
              </a:rPr>
              <a:t>DASH Fragmentation &amp; Chunked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7FB92-2AB6-404A-8F2E-537B488099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457" y="1908655"/>
            <a:ext cx="11704326" cy="3333905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3F0416-4CDF-4B54-8786-8F881999E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>
                <a:solidFill>
                  <a:srgbClr val="FFFFFF"/>
                </a:solidFill>
              </a:rPr>
              <a:t>Use HTTP/1.1 chunked transfer to move data as soon as available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B3AA88-E569-4994-97EA-71A4B98417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>
                <a:solidFill>
                  <a:srgbClr val="FFFFFF"/>
                </a:solidFill>
              </a:rPr>
              <a:t>Full-segment processing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8DF1C-294A-4F58-BD3B-1C12EF4FC5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With Fragments and CTE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62F425-2C77-44F8-947A-4D52E14233F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319"/>
          <a:stretch/>
        </p:blipFill>
        <p:spPr bwMode="auto">
          <a:xfrm>
            <a:off x="230083" y="2129888"/>
            <a:ext cx="5447906" cy="2886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0161AB-3F71-4279-9413-9CCFD61A77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664" y="2129887"/>
            <a:ext cx="5220101" cy="304513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9EED0E-BD7E-4FE5-A090-E8F79E637110}"/>
              </a:ext>
            </a:extLst>
          </p:cNvPr>
          <p:cNvSpPr txBox="1"/>
          <p:nvPr/>
        </p:nvSpPr>
        <p:spPr>
          <a:xfrm>
            <a:off x="1468089" y="5363140"/>
            <a:ext cx="9036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In theory, could be 1 picture per fragment, but this leads to very small transfer sizes</a:t>
            </a:r>
          </a:p>
          <a:p>
            <a:r>
              <a:rPr lang="en-GB" sz="1400" dirty="0">
                <a:solidFill>
                  <a:srgbClr val="FFFFFF"/>
                </a:solidFill>
              </a:rPr>
              <a:t>and doesn't materially help vs (say) 8-frame chunks, because the reordering buffer is still needed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FF887-39CA-4BA2-8CB8-AA5FDF16406A}"/>
              </a:ext>
            </a:extLst>
          </p:cNvPr>
          <p:cNvSpPr txBox="1"/>
          <p:nvPr/>
        </p:nvSpPr>
        <p:spPr>
          <a:xfrm>
            <a:off x="1468089" y="6031802"/>
            <a:ext cx="8445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Chunked transfer, or the use of part files, makes measuring download rate more inaccurate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30B2E8-8AF4-43FC-90FA-A1E1E728BE30}"/>
              </a:ext>
            </a:extLst>
          </p:cNvPr>
          <p:cNvSpPr/>
          <p:nvPr/>
        </p:nvSpPr>
        <p:spPr>
          <a:xfrm>
            <a:off x="165458" y="6292577"/>
            <a:ext cx="1314995" cy="40059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420FCDAC-E80B-4AD8-A73B-7775C419337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01567" y="6341722"/>
            <a:ext cx="2743200" cy="365125"/>
          </a:xfrm>
        </p:spPr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3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764DC2-5367-4821-AA12-EC5BAD048166}"/>
              </a:ext>
            </a:extLst>
          </p:cNvPr>
          <p:cNvSpPr/>
          <p:nvPr/>
        </p:nvSpPr>
        <p:spPr>
          <a:xfrm>
            <a:off x="90761" y="1404693"/>
            <a:ext cx="5630769" cy="4900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DB199-0BD7-4FCC-A0DF-5381F484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about Scalability &amp; Quality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46F543-597D-408C-9B1D-88311D11F737}"/>
              </a:ext>
            </a:extLst>
          </p:cNvPr>
          <p:cNvSpPr/>
          <p:nvPr/>
        </p:nvSpPr>
        <p:spPr>
          <a:xfrm>
            <a:off x="765807" y="5289633"/>
            <a:ext cx="720000" cy="108000"/>
          </a:xfrm>
          <a:prstGeom prst="rect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0F7FBA-F3AE-47DC-9BC0-67CC594BD4E3}"/>
              </a:ext>
            </a:extLst>
          </p:cNvPr>
          <p:cNvSpPr/>
          <p:nvPr/>
        </p:nvSpPr>
        <p:spPr>
          <a:xfrm>
            <a:off x="1696580" y="1800152"/>
            <a:ext cx="720000" cy="36000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8E736-E5FD-444F-8B47-850371E975EE}"/>
              </a:ext>
            </a:extLst>
          </p:cNvPr>
          <p:cNvSpPr txBox="1"/>
          <p:nvPr/>
        </p:nvSpPr>
        <p:spPr>
          <a:xfrm>
            <a:off x="747338" y="4920301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7030A0"/>
                </a:solidFill>
              </a:rPr>
              <a:t>2.6M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39EF90-29B1-42A9-B58D-97D336480226}"/>
              </a:ext>
            </a:extLst>
          </p:cNvPr>
          <p:cNvSpPr txBox="1"/>
          <p:nvPr/>
        </p:nvSpPr>
        <p:spPr>
          <a:xfrm>
            <a:off x="1604372" y="143082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9FE3"/>
                </a:solidFill>
              </a:rPr>
              <a:t>98.2M</a:t>
            </a:r>
            <a:endParaRPr lang="en-US">
              <a:solidFill>
                <a:srgbClr val="009FE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DA32C2-8D6B-4682-BFE3-395FFC515488}"/>
              </a:ext>
            </a:extLst>
          </p:cNvPr>
          <p:cNvSpPr txBox="1"/>
          <p:nvPr/>
        </p:nvSpPr>
        <p:spPr>
          <a:xfrm>
            <a:off x="457354" y="5591678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2019 Superbowl</a:t>
            </a:r>
          </a:p>
          <a:p>
            <a:pPr algn="ctr"/>
            <a:r>
              <a:rPr lang="en-GB">
                <a:solidFill>
                  <a:srgbClr val="000000"/>
                </a:solidFill>
              </a:rPr>
              <a:t>Viewer Numbers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7F7207-A135-4212-81C4-368D382AC684}"/>
              </a:ext>
            </a:extLst>
          </p:cNvPr>
          <p:cNvSpPr txBox="1"/>
          <p:nvPr/>
        </p:nvSpPr>
        <p:spPr>
          <a:xfrm>
            <a:off x="6096001" y="2168991"/>
            <a:ext cx="58782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Streaming needs to scale up massively</a:t>
            </a:r>
          </a:p>
          <a:p>
            <a:r>
              <a:rPr lang="en-GB" dirty="0">
                <a:solidFill>
                  <a:schemeClr val="bg1"/>
                </a:solidFill>
              </a:rPr>
              <a:t>more like 100x in terms of delivered bit rate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Client buffering/rate adaptation isn't acceptable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real need is: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Consistently high quality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Scale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Low latency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</a:rPr>
              <a:t>All three are needed simultaneously</a:t>
            </a:r>
          </a:p>
        </p:txBody>
      </p:sp>
      <p:sp>
        <p:nvSpPr>
          <p:cNvPr id="20" name="Arrow: Bent-Up 19">
            <a:extLst>
              <a:ext uri="{FF2B5EF4-FFF2-40B4-BE49-F238E27FC236}">
                <a16:creationId xmlns:a16="http://schemas.microsoft.com/office/drawing/2014/main" id="{57F74002-AE7B-40F1-B977-7312E855CDA7}"/>
              </a:ext>
            </a:extLst>
          </p:cNvPr>
          <p:cNvSpPr/>
          <p:nvPr/>
        </p:nvSpPr>
        <p:spPr>
          <a:xfrm rot="10800000">
            <a:off x="860953" y="2478413"/>
            <a:ext cx="635726" cy="682797"/>
          </a:xfrm>
          <a:prstGeom prst="bentUpArrow">
            <a:avLst/>
          </a:prstGeom>
          <a:solidFill>
            <a:srgbClr val="53565A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1182BF-5D40-42C4-B915-25FF4F681B2D}"/>
              </a:ext>
            </a:extLst>
          </p:cNvPr>
          <p:cNvSpPr txBox="1"/>
          <p:nvPr/>
        </p:nvSpPr>
        <p:spPr>
          <a:xfrm>
            <a:off x="364077" y="3161211"/>
            <a:ext cx="108876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Viewers</a:t>
            </a:r>
          </a:p>
          <a:p>
            <a:pPr algn="ctr"/>
            <a:r>
              <a:rPr lang="en-GB">
                <a:solidFill>
                  <a:srgbClr val="000000"/>
                </a:solidFill>
              </a:rPr>
              <a:t>~ 40x</a:t>
            </a:r>
            <a:endParaRPr lang="en-GB">
              <a:solidFill>
                <a:srgbClr val="000000"/>
              </a:solidFill>
              <a:ea typeface="Verdana"/>
              <a:cs typeface="Verdan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E44A4E-CD2A-47F3-9F3F-CD58979234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034" y="1822681"/>
            <a:ext cx="1707351" cy="11382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A83867-C2A8-41F4-A6F2-617D7A2A8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035" y="4294093"/>
            <a:ext cx="1707352" cy="1136417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93316770-EAEF-4C5B-B874-02111CF4035C}"/>
              </a:ext>
            </a:extLst>
          </p:cNvPr>
          <p:cNvSpPr/>
          <p:nvPr/>
        </p:nvSpPr>
        <p:spPr>
          <a:xfrm>
            <a:off x="3796972" y="3161211"/>
            <a:ext cx="339634" cy="801189"/>
          </a:xfrm>
          <a:prstGeom prst="downArrow">
            <a:avLst/>
          </a:prstGeom>
          <a:solidFill>
            <a:srgbClr val="53565A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7617E1-7428-47A1-A142-317E370D2280}"/>
              </a:ext>
            </a:extLst>
          </p:cNvPr>
          <p:cNvSpPr txBox="1"/>
          <p:nvPr/>
        </p:nvSpPr>
        <p:spPr>
          <a:xfrm>
            <a:off x="4028201" y="3244334"/>
            <a:ext cx="110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</a:rPr>
              <a:t>Bit Rate</a:t>
            </a:r>
          </a:p>
          <a:p>
            <a:pPr algn="ctr"/>
            <a:r>
              <a:rPr lang="en-GB">
                <a:solidFill>
                  <a:srgbClr val="000000"/>
                </a:solidFill>
              </a:rPr>
              <a:t>~ 3x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86B8EC-02F7-4885-B03C-4A91107A62C6}"/>
              </a:ext>
            </a:extLst>
          </p:cNvPr>
          <p:cNvSpPr txBox="1"/>
          <p:nvPr/>
        </p:nvSpPr>
        <p:spPr>
          <a:xfrm>
            <a:off x="3216363" y="5586916"/>
            <a:ext cx="2164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Typical Bit</a:t>
            </a:r>
          </a:p>
          <a:p>
            <a:pPr algn="ctr"/>
            <a:r>
              <a:rPr lang="en-GB" dirty="0">
                <a:solidFill>
                  <a:srgbClr val="000000"/>
                </a:solidFill>
              </a:rPr>
              <a:t>Rate Comparison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75405D-B6D0-4875-A8E2-64FCCF5CDEE4}"/>
              </a:ext>
            </a:extLst>
          </p:cNvPr>
          <p:cNvSpPr/>
          <p:nvPr/>
        </p:nvSpPr>
        <p:spPr>
          <a:xfrm>
            <a:off x="2944526" y="1440598"/>
            <a:ext cx="2708366" cy="480784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F26DD7-5194-4ACD-95BF-1C855FDD6A6D}"/>
              </a:ext>
            </a:extLst>
          </p:cNvPr>
          <p:cNvSpPr/>
          <p:nvPr/>
        </p:nvSpPr>
        <p:spPr>
          <a:xfrm>
            <a:off x="133647" y="1440599"/>
            <a:ext cx="2708366" cy="480784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8211B9-EAD9-407C-BACC-689E61822B83}"/>
              </a:ext>
            </a:extLst>
          </p:cNvPr>
          <p:cNvSpPr txBox="1"/>
          <p:nvPr/>
        </p:nvSpPr>
        <p:spPr>
          <a:xfrm>
            <a:off x="1604372" y="5363189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rgbClr val="009FE3"/>
                </a:solidFill>
              </a:rPr>
              <a:t>Broadcast</a:t>
            </a:r>
            <a:endParaRPr lang="en-US" sz="1200">
              <a:solidFill>
                <a:srgbClr val="009FE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45274D-7E7D-4617-8F9B-AB106535AE56}"/>
              </a:ext>
            </a:extLst>
          </p:cNvPr>
          <p:cNvSpPr txBox="1"/>
          <p:nvPr/>
        </p:nvSpPr>
        <p:spPr>
          <a:xfrm>
            <a:off x="651867" y="5367323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rgbClr val="7030A0"/>
                </a:solidFill>
              </a:rPr>
              <a:t>Streaming</a:t>
            </a:r>
            <a:endParaRPr lang="en-US" sz="1200">
              <a:solidFill>
                <a:srgbClr val="7030A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628EB3-6BD0-47AA-900F-CEA7673AB5DF}"/>
              </a:ext>
            </a:extLst>
          </p:cNvPr>
          <p:cNvSpPr/>
          <p:nvPr/>
        </p:nvSpPr>
        <p:spPr>
          <a:xfrm>
            <a:off x="252548" y="6353540"/>
            <a:ext cx="1314995" cy="40059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370F4E68-64F2-40A2-ABB2-90D60E0CB2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01567" y="6341722"/>
            <a:ext cx="2743200" cy="365125"/>
          </a:xfrm>
        </p:spPr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4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A534F4-1CED-4F43-8B3F-492BA65B6FF5}"/>
              </a:ext>
            </a:extLst>
          </p:cNvPr>
          <p:cNvCxnSpPr/>
          <p:nvPr/>
        </p:nvCxnSpPr>
        <p:spPr>
          <a:xfrm>
            <a:off x="5974417" y="1820115"/>
            <a:ext cx="0" cy="448491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5DD2B1-FC5F-485E-92C2-DA6BE629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Multicast For Scalability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FB7EC-20FF-4816-8511-28A7BC27A2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262B0-9A36-4133-970F-8B362DDC9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Multicast sender &amp; proxy, as per </a:t>
            </a:r>
            <a:r>
              <a:rPr lang="en-GB" err="1"/>
              <a:t>CableLabs</a:t>
            </a:r>
            <a:r>
              <a:rPr lang="en-GB"/>
              <a:t> MABR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C3BCA-A06E-4E0D-96D5-8CA214925E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EE845-1DE7-5D49-952F-435910D8C96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BD87CD-C352-48AE-A5CF-B205C8975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10" y="2368967"/>
            <a:ext cx="927322" cy="92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9DA912-28E2-4F17-9E87-1D7CE16F13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66"/>
          <a:stretch/>
        </p:blipFill>
        <p:spPr>
          <a:xfrm>
            <a:off x="7095679" y="2684432"/>
            <a:ext cx="1798476" cy="859178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1DA24E2-8ACA-414F-9FA6-0E55679D5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10" y="4557602"/>
            <a:ext cx="927322" cy="927322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2E965A3-73F9-4B07-A03E-9FCBF02C4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751" y="4614354"/>
            <a:ext cx="813818" cy="8138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A6F2EA-182B-4DF3-81AA-0BD38562F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66"/>
          <a:stretch/>
        </p:blipFill>
        <p:spPr>
          <a:xfrm>
            <a:off x="7095679" y="4873067"/>
            <a:ext cx="1798476" cy="859178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4606387-3383-4B1E-914E-86A9ED6C9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106" y="4783222"/>
            <a:ext cx="586756" cy="586756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863CDCF5-8A74-449A-AD48-253037DEB6E2}"/>
              </a:ext>
            </a:extLst>
          </p:cNvPr>
          <p:cNvSpPr/>
          <p:nvPr/>
        </p:nvSpPr>
        <p:spPr>
          <a:xfrm>
            <a:off x="4515032" y="2736286"/>
            <a:ext cx="2679830" cy="198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24845-C883-4C27-A87A-94E8D8729325}"/>
              </a:ext>
            </a:extLst>
          </p:cNvPr>
          <p:cNvSpPr txBox="1"/>
          <p:nvPr/>
        </p:nvSpPr>
        <p:spPr>
          <a:xfrm>
            <a:off x="5264928" y="2497262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Request segment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F9878900-4469-4E89-94CB-B79742937972}"/>
              </a:ext>
            </a:extLst>
          </p:cNvPr>
          <p:cNvSpPr/>
          <p:nvPr/>
        </p:nvSpPr>
        <p:spPr>
          <a:xfrm>
            <a:off x="4292964" y="4933647"/>
            <a:ext cx="615849" cy="198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C5C4F2EC-4B18-494B-B06F-466FAAE99C8E}"/>
              </a:ext>
            </a:extLst>
          </p:cNvPr>
          <p:cNvSpPr/>
          <p:nvPr/>
        </p:nvSpPr>
        <p:spPr>
          <a:xfrm>
            <a:off x="7082352" y="4941641"/>
            <a:ext cx="323589" cy="1900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EE330ED-C7EC-4013-A245-E6C9A1AA3D26}"/>
              </a:ext>
            </a:extLst>
          </p:cNvPr>
          <p:cNvSpPr/>
          <p:nvPr/>
        </p:nvSpPr>
        <p:spPr>
          <a:xfrm>
            <a:off x="5463930" y="4783222"/>
            <a:ext cx="1219976" cy="511613"/>
          </a:xfrm>
          <a:prstGeom prst="right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>
                <a:solidFill>
                  <a:schemeClr val="bg1"/>
                </a:solidFill>
              </a:rPr>
              <a:t>Real-time flow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of segments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D92E36-9226-444D-8EE9-69B3346D2505}"/>
              </a:ext>
            </a:extLst>
          </p:cNvPr>
          <p:cNvSpPr txBox="1"/>
          <p:nvPr/>
        </p:nvSpPr>
        <p:spPr>
          <a:xfrm>
            <a:off x="5491733" y="4420955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Multicast push</a:t>
            </a:r>
          </a:p>
          <a:p>
            <a:r>
              <a:rPr lang="en-GB" sz="1100">
                <a:solidFill>
                  <a:schemeClr val="bg1"/>
                </a:solidFill>
              </a:rPr>
              <a:t>at media rate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2000DF-EEFE-42AF-8494-B0C67393CA57}"/>
              </a:ext>
            </a:extLst>
          </p:cNvPr>
          <p:cNvSpPr txBox="1"/>
          <p:nvPr/>
        </p:nvSpPr>
        <p:spPr>
          <a:xfrm>
            <a:off x="7696598" y="1924636"/>
            <a:ext cx="596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Home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5CF0BB-3317-4850-AEE0-57925372EC77}"/>
              </a:ext>
            </a:extLst>
          </p:cNvPr>
          <p:cNvSpPr txBox="1"/>
          <p:nvPr/>
        </p:nvSpPr>
        <p:spPr>
          <a:xfrm>
            <a:off x="3664085" y="1927811"/>
            <a:ext cx="7745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Network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C71250-3994-412E-BA0D-FF18502AF27A}"/>
              </a:ext>
            </a:extLst>
          </p:cNvPr>
          <p:cNvSpPr txBox="1"/>
          <p:nvPr/>
        </p:nvSpPr>
        <p:spPr>
          <a:xfrm>
            <a:off x="3604773" y="3165484"/>
            <a:ext cx="893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CDN node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90CF65-143B-4D3C-8E3B-9655C0D51ACD}"/>
              </a:ext>
            </a:extLst>
          </p:cNvPr>
          <p:cNvSpPr txBox="1"/>
          <p:nvPr/>
        </p:nvSpPr>
        <p:spPr>
          <a:xfrm>
            <a:off x="7542711" y="3134368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ABR client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FBAFB4-7655-4578-B98F-C9A92380F949}"/>
              </a:ext>
            </a:extLst>
          </p:cNvPr>
          <p:cNvSpPr txBox="1"/>
          <p:nvPr/>
        </p:nvSpPr>
        <p:spPr>
          <a:xfrm>
            <a:off x="7627836" y="5239173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ABR client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4438D8-2AFE-4FDC-AB04-95D676F4ABF1}"/>
              </a:ext>
            </a:extLst>
          </p:cNvPr>
          <p:cNvSpPr txBox="1"/>
          <p:nvPr/>
        </p:nvSpPr>
        <p:spPr>
          <a:xfrm>
            <a:off x="3663593" y="5463235"/>
            <a:ext cx="893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CDN node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26585D-A0BB-426D-AF2E-95F804022A22}"/>
              </a:ext>
            </a:extLst>
          </p:cNvPr>
          <p:cNvSpPr txBox="1"/>
          <p:nvPr/>
        </p:nvSpPr>
        <p:spPr>
          <a:xfrm>
            <a:off x="4724400" y="5346156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Multicast</a:t>
            </a:r>
          </a:p>
          <a:p>
            <a:pPr algn="ctr"/>
            <a:r>
              <a:rPr lang="en-GB" sz="1100">
                <a:solidFill>
                  <a:schemeClr val="bg1"/>
                </a:solidFill>
              </a:rPr>
              <a:t>server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CBBBC5-3164-4EB6-BD4C-49DFBE027E45}"/>
              </a:ext>
            </a:extLst>
          </p:cNvPr>
          <p:cNvSpPr txBox="1"/>
          <p:nvPr/>
        </p:nvSpPr>
        <p:spPr>
          <a:xfrm>
            <a:off x="6547110" y="5327133"/>
            <a:ext cx="81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Multicast</a:t>
            </a:r>
          </a:p>
          <a:p>
            <a:pPr algn="ctr"/>
            <a:r>
              <a:rPr lang="en-GB" sz="1100">
                <a:solidFill>
                  <a:schemeClr val="bg1"/>
                </a:solidFill>
              </a:rPr>
              <a:t>Proxy</a:t>
            </a: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851017C-9DE1-4611-84BD-89E74D8C2E6A}"/>
              </a:ext>
            </a:extLst>
          </p:cNvPr>
          <p:cNvCxnSpPr>
            <a:cxnSpLocks/>
          </p:cNvCxnSpPr>
          <p:nvPr/>
        </p:nvCxnSpPr>
        <p:spPr>
          <a:xfrm flipV="1">
            <a:off x="291313" y="3957005"/>
            <a:ext cx="10649119" cy="105567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18CB2AC-2660-412F-A611-9A55F11A0E54}"/>
              </a:ext>
            </a:extLst>
          </p:cNvPr>
          <p:cNvSpPr txBox="1"/>
          <p:nvPr/>
        </p:nvSpPr>
        <p:spPr>
          <a:xfrm>
            <a:off x="538848" y="2617184"/>
            <a:ext cx="1522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Conventional</a:t>
            </a:r>
          </a:p>
          <a:p>
            <a:r>
              <a:rPr lang="en-GB" sz="1600" dirty="0">
                <a:solidFill>
                  <a:schemeClr val="bg1"/>
                </a:solidFill>
              </a:rPr>
              <a:t>Unicast</a:t>
            </a:r>
          </a:p>
          <a:p>
            <a:r>
              <a:rPr lang="en-GB" sz="1600" dirty="0">
                <a:solidFill>
                  <a:schemeClr val="bg1"/>
                </a:solidFill>
              </a:rPr>
              <a:t>ABR system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932DAC-5853-4016-A139-A8FAD43CD9AC}"/>
              </a:ext>
            </a:extLst>
          </p:cNvPr>
          <p:cNvSpPr txBox="1"/>
          <p:nvPr/>
        </p:nvSpPr>
        <p:spPr>
          <a:xfrm>
            <a:off x="538848" y="4756062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Multicast</a:t>
            </a:r>
          </a:p>
          <a:p>
            <a:r>
              <a:rPr lang="en-GB" sz="1600" dirty="0">
                <a:solidFill>
                  <a:schemeClr val="bg1"/>
                </a:solidFill>
              </a:rPr>
              <a:t>ABR system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AF0BA7-75BE-4BBA-AD7C-C96851226EEF}"/>
              </a:ext>
            </a:extLst>
          </p:cNvPr>
          <p:cNvSpPr/>
          <p:nvPr/>
        </p:nvSpPr>
        <p:spPr>
          <a:xfrm>
            <a:off x="252548" y="6292577"/>
            <a:ext cx="1314995" cy="40059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3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2D2DEF4-4389-4EE7-AD2A-6EA5A5A1EDA7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2733847" y="1595680"/>
            <a:ext cx="0" cy="363219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9AB7A0-BE67-4244-9D18-E9996A2A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 is Impaired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B6AC0-5D27-4829-B4AE-1E7E599CE96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4935A-4789-4FC9-8120-E37D54FE46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296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EE845-1DE7-5D49-952F-435910D8C96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CF32BD-8911-4A93-80D9-95D42D119A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729" y="2302389"/>
            <a:ext cx="884292" cy="5896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C92801-954B-4548-815C-8B7B8B6F60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729" y="4074545"/>
            <a:ext cx="884292" cy="5896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006177-478E-4566-A69B-82F5DC3B47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730" y="3188467"/>
            <a:ext cx="884291" cy="58965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4132ED0-E4AB-4F51-82B3-7C1B03632458}"/>
              </a:ext>
            </a:extLst>
          </p:cNvPr>
          <p:cNvSpPr/>
          <p:nvPr/>
        </p:nvSpPr>
        <p:spPr>
          <a:xfrm>
            <a:off x="7153167" y="3303296"/>
            <a:ext cx="1080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4971B4-A446-4167-B2C4-DF88B985CB89}"/>
              </a:ext>
            </a:extLst>
          </p:cNvPr>
          <p:cNvSpPr/>
          <p:nvPr/>
        </p:nvSpPr>
        <p:spPr>
          <a:xfrm>
            <a:off x="8233167" y="3303296"/>
            <a:ext cx="1080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3x 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533B19-33B1-4591-AEC4-4297AED79F54}"/>
              </a:ext>
            </a:extLst>
          </p:cNvPr>
          <p:cNvSpPr/>
          <p:nvPr/>
        </p:nvSpPr>
        <p:spPr>
          <a:xfrm>
            <a:off x="9313167" y="3303296"/>
            <a:ext cx="1080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1DAE7B-AF70-4A59-A033-70187085559B}"/>
              </a:ext>
            </a:extLst>
          </p:cNvPr>
          <p:cNvSpPr/>
          <p:nvPr/>
        </p:nvSpPr>
        <p:spPr>
          <a:xfrm>
            <a:off x="2743167" y="2417218"/>
            <a:ext cx="90000" cy="36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</a:rPr>
              <a:t>0.5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C98766-9C55-4C97-9C93-968CC83DFA50}"/>
              </a:ext>
            </a:extLst>
          </p:cNvPr>
          <p:cNvSpPr/>
          <p:nvPr/>
        </p:nvSpPr>
        <p:spPr>
          <a:xfrm>
            <a:off x="2833167" y="2417218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2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CE5416-A5C9-4CA6-B471-A39FC8889E2B}"/>
              </a:ext>
            </a:extLst>
          </p:cNvPr>
          <p:cNvSpPr/>
          <p:nvPr/>
        </p:nvSpPr>
        <p:spPr>
          <a:xfrm>
            <a:off x="3193167" y="2417218"/>
            <a:ext cx="72000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4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3D9259-F2E6-4F6E-823A-BB9216DAE35C}"/>
              </a:ext>
            </a:extLst>
          </p:cNvPr>
          <p:cNvSpPr/>
          <p:nvPr/>
        </p:nvSpPr>
        <p:spPr>
          <a:xfrm>
            <a:off x="3913167" y="2417218"/>
            <a:ext cx="72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4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50E4E5-AF62-474F-8D8C-20E1DFFD21F0}"/>
              </a:ext>
            </a:extLst>
          </p:cNvPr>
          <p:cNvSpPr/>
          <p:nvPr/>
        </p:nvSpPr>
        <p:spPr>
          <a:xfrm>
            <a:off x="2743167" y="3303296"/>
            <a:ext cx="90000" cy="36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</a:rPr>
              <a:t>0.5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08FE7D-C359-4B09-AA6A-C794CB4481B7}"/>
              </a:ext>
            </a:extLst>
          </p:cNvPr>
          <p:cNvSpPr/>
          <p:nvPr/>
        </p:nvSpPr>
        <p:spPr>
          <a:xfrm>
            <a:off x="2833167" y="3303296"/>
            <a:ext cx="360000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2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669F70-FD23-4BC7-917B-B2869FA10056}"/>
              </a:ext>
            </a:extLst>
          </p:cNvPr>
          <p:cNvSpPr/>
          <p:nvPr/>
        </p:nvSpPr>
        <p:spPr>
          <a:xfrm>
            <a:off x="3193167" y="3303296"/>
            <a:ext cx="720000" cy="36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4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0AC950C-5D18-4D38-9B26-621340428F88}"/>
              </a:ext>
            </a:extLst>
          </p:cNvPr>
          <p:cNvSpPr/>
          <p:nvPr/>
        </p:nvSpPr>
        <p:spPr>
          <a:xfrm>
            <a:off x="3913167" y="3303296"/>
            <a:ext cx="1080000" cy="36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rgbClr val="000000"/>
                </a:solidFill>
              </a:rPr>
              <a:t>6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29C84BB-131F-4BBC-B2CC-93A87C603739}"/>
              </a:ext>
            </a:extLst>
          </p:cNvPr>
          <p:cNvSpPr/>
          <p:nvPr/>
        </p:nvSpPr>
        <p:spPr>
          <a:xfrm>
            <a:off x="4993167" y="3303296"/>
            <a:ext cx="1080000" cy="360000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41A616-B92E-4070-8532-BBF568F06106}"/>
              </a:ext>
            </a:extLst>
          </p:cNvPr>
          <p:cNvSpPr/>
          <p:nvPr/>
        </p:nvSpPr>
        <p:spPr>
          <a:xfrm>
            <a:off x="2743167" y="4189374"/>
            <a:ext cx="1800000" cy="360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10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219C47-E42D-4867-A4F9-1E32B1C44EFF}"/>
              </a:ext>
            </a:extLst>
          </p:cNvPr>
          <p:cNvCxnSpPr>
            <a:cxnSpLocks/>
          </p:cNvCxnSpPr>
          <p:nvPr/>
        </p:nvCxnSpPr>
        <p:spPr>
          <a:xfrm>
            <a:off x="2743167" y="4946469"/>
            <a:ext cx="6932056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1F2BD27-B326-4F98-BE74-202EB77EBCDA}"/>
              </a:ext>
            </a:extLst>
          </p:cNvPr>
          <p:cNvSpPr txBox="1"/>
          <p:nvPr/>
        </p:nvSpPr>
        <p:spPr>
          <a:xfrm>
            <a:off x="7467600" y="5040712"/>
            <a:ext cx="257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Time after live edge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165A63E-10C3-45C4-AA5D-54BEA954E5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862" y="5227870"/>
            <a:ext cx="945969" cy="63064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BACDDF8-8478-4234-9C68-16212DB283EE}"/>
              </a:ext>
            </a:extLst>
          </p:cNvPr>
          <p:cNvSpPr txBox="1"/>
          <p:nvPr/>
        </p:nvSpPr>
        <p:spPr>
          <a:xfrm>
            <a:off x="2069168" y="5877954"/>
            <a:ext cx="1295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Live edge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at event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E96541-F711-4D18-9D9C-95D2E9EB17D3}"/>
              </a:ext>
            </a:extLst>
          </p:cNvPr>
          <p:cNvSpPr txBox="1"/>
          <p:nvPr/>
        </p:nvSpPr>
        <p:spPr>
          <a:xfrm>
            <a:off x="628782" y="240134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TV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B06AE5-4263-4961-876F-30527903B813}"/>
              </a:ext>
            </a:extLst>
          </p:cNvPr>
          <p:cNvSpPr txBox="1"/>
          <p:nvPr/>
        </p:nvSpPr>
        <p:spPr>
          <a:xfrm>
            <a:off x="416737" y="3303296"/>
            <a:ext cx="908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OTT +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MABR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7C4E32-94CE-47A2-90B5-0627742535C8}"/>
              </a:ext>
            </a:extLst>
          </p:cNvPr>
          <p:cNvSpPr txBox="1"/>
          <p:nvPr/>
        </p:nvSpPr>
        <p:spPr>
          <a:xfrm>
            <a:off x="437224" y="4046208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Social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Media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7756445-1B29-4368-AFAE-8DFA7FB2567D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4273167" y="2257602"/>
            <a:ext cx="613118" cy="15961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F8D038E-570A-4DB0-A2EE-2713F4DDFBC5}"/>
              </a:ext>
            </a:extLst>
          </p:cNvPr>
          <p:cNvSpPr txBox="1"/>
          <p:nvPr/>
        </p:nvSpPr>
        <p:spPr>
          <a:xfrm>
            <a:off x="4861026" y="2080966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C000"/>
                </a:solidFill>
              </a:rPr>
              <a:t>Cable encode</a:t>
            </a:r>
            <a:endParaRPr lang="en-US" sz="1400" dirty="0">
              <a:solidFill>
                <a:srgbClr val="FFC000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7EB999-6462-48B5-89AE-C2C3FF4FCB32}"/>
              </a:ext>
            </a:extLst>
          </p:cNvPr>
          <p:cNvCxnSpPr>
            <a:cxnSpLocks/>
            <a:stCxn id="38" idx="0"/>
            <a:endCxn id="64" idx="1"/>
          </p:cNvCxnSpPr>
          <p:nvPr/>
        </p:nvCxnSpPr>
        <p:spPr>
          <a:xfrm flipV="1">
            <a:off x="3553167" y="1981521"/>
            <a:ext cx="799244" cy="43569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FFF105E-C04A-40AB-8A3D-93E68AD2352A}"/>
              </a:ext>
            </a:extLst>
          </p:cNvPr>
          <p:cNvSpPr txBox="1"/>
          <p:nvPr/>
        </p:nvSpPr>
        <p:spPr>
          <a:xfrm>
            <a:off x="4352411" y="1827632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FF00"/>
                </a:solidFill>
              </a:rPr>
              <a:t>Broadcaster encode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C68BF7A-EC86-4451-96D6-BD335511A08B}"/>
              </a:ext>
            </a:extLst>
          </p:cNvPr>
          <p:cNvCxnSpPr>
            <a:cxnSpLocks/>
          </p:cNvCxnSpPr>
          <p:nvPr/>
        </p:nvCxnSpPr>
        <p:spPr>
          <a:xfrm flipV="1">
            <a:off x="3018068" y="1739159"/>
            <a:ext cx="1030099" cy="6877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9382B0DD-AAF7-4E8C-AB48-AD68C468C70B}"/>
              </a:ext>
            </a:extLst>
          </p:cNvPr>
          <p:cNvSpPr txBox="1"/>
          <p:nvPr/>
        </p:nvSpPr>
        <p:spPr>
          <a:xfrm>
            <a:off x="3284636" y="1528593"/>
            <a:ext cx="2122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B050"/>
                </a:solidFill>
              </a:rPr>
              <a:t>Program Distribution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E30E51-076F-48DD-AFBD-148FCB297FB5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2788167" y="1623464"/>
            <a:ext cx="315000" cy="79375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9E7EAD9-95D0-4F28-9D9A-44021017FB6C}"/>
              </a:ext>
            </a:extLst>
          </p:cNvPr>
          <p:cNvSpPr txBox="1"/>
          <p:nvPr/>
        </p:nvSpPr>
        <p:spPr>
          <a:xfrm>
            <a:off x="2597294" y="1248730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92D050"/>
                </a:solidFill>
              </a:rPr>
              <a:t>Contribution</a:t>
            </a:r>
            <a:endParaRPr lang="en-US" sz="1400" dirty="0">
              <a:solidFill>
                <a:srgbClr val="92D050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8A98671-A04F-40BE-9E97-C26209F540E7}"/>
              </a:ext>
            </a:extLst>
          </p:cNvPr>
          <p:cNvCxnSpPr>
            <a:cxnSpLocks/>
            <a:stCxn id="44" idx="0"/>
            <a:endCxn id="84" idx="2"/>
          </p:cNvCxnSpPr>
          <p:nvPr/>
        </p:nvCxnSpPr>
        <p:spPr>
          <a:xfrm flipV="1">
            <a:off x="4453167" y="2820995"/>
            <a:ext cx="900000" cy="48230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55A67EF-F69D-4EB0-825D-D13364F514F1}"/>
              </a:ext>
            </a:extLst>
          </p:cNvPr>
          <p:cNvSpPr txBox="1"/>
          <p:nvPr/>
        </p:nvSpPr>
        <p:spPr>
          <a:xfrm>
            <a:off x="4807761" y="2513218"/>
            <a:ext cx="1090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Packaging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C34634A-BAF6-4DE6-A969-23AF00F79344}"/>
              </a:ext>
            </a:extLst>
          </p:cNvPr>
          <p:cNvCxnSpPr>
            <a:cxnSpLocks/>
            <a:stCxn id="45" idx="0"/>
            <a:endCxn id="86" idx="2"/>
          </p:cNvCxnSpPr>
          <p:nvPr/>
        </p:nvCxnSpPr>
        <p:spPr>
          <a:xfrm flipV="1">
            <a:off x="5533167" y="3150916"/>
            <a:ext cx="71935" cy="1523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D21C56B-C4B2-4F6F-80B5-7AE61F38834C}"/>
              </a:ext>
            </a:extLst>
          </p:cNvPr>
          <p:cNvSpPr txBox="1"/>
          <p:nvPr/>
        </p:nvSpPr>
        <p:spPr>
          <a:xfrm>
            <a:off x="5313996" y="28431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solidFill>
                  <a:schemeClr val="bg1">
                    <a:lumMod val="75000"/>
                  </a:schemeClr>
                </a:solidFill>
              </a:rPr>
              <a:t>CDN</a:t>
            </a:r>
            <a:endParaRPr lang="en-US" sz="14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F80E721-CDC8-4091-8F7E-9D2F5156AB35}"/>
              </a:ext>
            </a:extLst>
          </p:cNvPr>
          <p:cNvCxnSpPr>
            <a:cxnSpLocks/>
            <a:stCxn id="33" idx="0"/>
            <a:endCxn id="88" idx="2"/>
          </p:cNvCxnSpPr>
          <p:nvPr/>
        </p:nvCxnSpPr>
        <p:spPr>
          <a:xfrm flipV="1">
            <a:off x="8773167" y="2816847"/>
            <a:ext cx="186012" cy="4864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BBB0559-6CCD-4D66-A8BB-E7C12EFF9661}"/>
              </a:ext>
            </a:extLst>
          </p:cNvPr>
          <p:cNvSpPr txBox="1"/>
          <p:nvPr/>
        </p:nvSpPr>
        <p:spPr>
          <a:xfrm>
            <a:off x="8608762" y="2509070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</a:rPr>
              <a:t>Client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D2F3B00-F6CB-420F-A328-00EF1E0E4CDD}"/>
              </a:ext>
            </a:extLst>
          </p:cNvPr>
          <p:cNvCxnSpPr>
            <a:cxnSpLocks/>
            <a:stCxn id="46" idx="0"/>
            <a:endCxn id="100" idx="1"/>
          </p:cNvCxnSpPr>
          <p:nvPr/>
        </p:nvCxnSpPr>
        <p:spPr>
          <a:xfrm flipV="1">
            <a:off x="3643167" y="3931058"/>
            <a:ext cx="215256" cy="258316"/>
          </a:xfrm>
          <a:prstGeom prst="line">
            <a:avLst/>
          </a:prstGeom>
          <a:ln>
            <a:solidFill>
              <a:srgbClr val="009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275BEEB5-1B56-4B2D-AA9A-5D557EC8DDDF}"/>
              </a:ext>
            </a:extLst>
          </p:cNvPr>
          <p:cNvSpPr txBox="1"/>
          <p:nvPr/>
        </p:nvSpPr>
        <p:spPr>
          <a:xfrm>
            <a:off x="3858423" y="3777169"/>
            <a:ext cx="150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9FE3"/>
                </a:solidFill>
              </a:rPr>
              <a:t>Write and post</a:t>
            </a:r>
            <a:endParaRPr lang="en-US" sz="1400" dirty="0">
              <a:solidFill>
                <a:srgbClr val="009FE3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DA3748-9934-4EC8-B2D6-85030A387166}"/>
              </a:ext>
            </a:extLst>
          </p:cNvPr>
          <p:cNvSpPr/>
          <p:nvPr/>
        </p:nvSpPr>
        <p:spPr>
          <a:xfrm>
            <a:off x="6073167" y="3301121"/>
            <a:ext cx="1080000" cy="36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6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091CAE-17B9-4850-94F9-FDDF78480848}"/>
              </a:ext>
            </a:extLst>
          </p:cNvPr>
          <p:cNvSpPr/>
          <p:nvPr/>
        </p:nvSpPr>
        <p:spPr>
          <a:xfrm>
            <a:off x="5939229" y="3036988"/>
            <a:ext cx="1315011" cy="834221"/>
          </a:xfrm>
          <a:prstGeom prst="roundRect">
            <a:avLst>
              <a:gd name="adj" fmla="val 9360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ED169E-F4EE-4123-A5B0-4E469B07A98D}"/>
              </a:ext>
            </a:extLst>
          </p:cNvPr>
          <p:cNvCxnSpPr>
            <a:cxnSpLocks/>
            <a:stCxn id="50" idx="0"/>
          </p:cNvCxnSpPr>
          <p:nvPr/>
        </p:nvCxnSpPr>
        <p:spPr>
          <a:xfrm flipV="1">
            <a:off x="6613167" y="3000717"/>
            <a:ext cx="248194" cy="3004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3F0AA7A-CFDA-4A64-B880-B97B65F50A5F}"/>
              </a:ext>
            </a:extLst>
          </p:cNvPr>
          <p:cNvSpPr txBox="1"/>
          <p:nvPr/>
        </p:nvSpPr>
        <p:spPr>
          <a:xfrm>
            <a:off x="6033731" y="2535221"/>
            <a:ext cx="190629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Additional MABR Latency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F488C6-FC3E-41A0-930C-4EE3C6F320C4}"/>
              </a:ext>
            </a:extLst>
          </p:cNvPr>
          <p:cNvSpPr/>
          <p:nvPr/>
        </p:nvSpPr>
        <p:spPr>
          <a:xfrm>
            <a:off x="252548" y="6292577"/>
            <a:ext cx="1314995" cy="40059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8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4D26-928E-4739-839F-87F19D63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Multicast-native into the Client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E5DD3-3FBD-4113-9B89-8D4381489A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30FD36-3297-A24A-8E92-9437943A4509}" type="datetime6">
              <a:rPr lang="en-GB" smtClean="0"/>
              <a:pPr/>
              <a:t>November 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4D3F7-1AAC-41F9-8BBE-90B04EA869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296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EE845-1DE7-5D49-952F-435910D8C96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F48363-6F20-4906-A398-0C40282C35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Use a native multicast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Eliminates the large client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Multicast scalability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Only fall back to OTT-mechanisms when multicast not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ALC+LCT (used by 5G mobile &amp; others) provides a good starting point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/>
              <a:t>Send fragments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/>
              <a:t>Rates managed by the network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/>
              <a:t>Flow controlled to guarantee delivery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612930-C793-4EB6-925F-8FB6557C3B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ABR – but with multicast scale and delivery guarantees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472BAE-461D-4CEE-98BF-78FF8B467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Where scale, quality &amp; latency matter</a:t>
            </a:r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3376755-A0BD-47B4-91C8-37F5738FBC8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Clients can use any of: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/>
              <a:t>Conventional ABR (OTT)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/>
              <a:t>Multicast proxy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/>
              <a:t>Multicast native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Maximum client reach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D1CC6B-0045-4263-87CC-2EB8CF1AAB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Where reach matters most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6A9C70-9812-42D9-AFE1-6F8898D52733}"/>
              </a:ext>
            </a:extLst>
          </p:cNvPr>
          <p:cNvSpPr/>
          <p:nvPr/>
        </p:nvSpPr>
        <p:spPr>
          <a:xfrm>
            <a:off x="252548" y="6292577"/>
            <a:ext cx="1314995" cy="40059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14609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aKind PowerPoint Template-17July_internaluseonly" id="{47C9C225-8B63-4FC4-BBBD-8C34B4C35E3F}" vid="{096FFB95-19C3-4EFB-A9CD-D1C4CA98AF4D}"/>
    </a:ext>
  </a:extLst>
</a:theme>
</file>

<file path=ppt/theme/theme2.xml><?xml version="1.0" encoding="utf-8"?>
<a:theme xmlns:a="http://schemas.openxmlformats.org/drawingml/2006/main" name="1_Master Slide - white">
  <a:themeElements>
    <a:clrScheme name="MediaKind">
      <a:dk1>
        <a:srgbClr val="004F89"/>
      </a:dk1>
      <a:lt1>
        <a:srgbClr val="FFFFFF"/>
      </a:lt1>
      <a:dk2>
        <a:srgbClr val="004F89"/>
      </a:dk2>
      <a:lt2>
        <a:srgbClr val="FFFFFF"/>
      </a:lt2>
      <a:accent1>
        <a:srgbClr val="B96CA9"/>
      </a:accent1>
      <a:accent2>
        <a:srgbClr val="45B8A8"/>
      </a:accent2>
      <a:accent3>
        <a:srgbClr val="F09F54"/>
      </a:accent3>
      <a:accent4>
        <a:srgbClr val="A3CC7C"/>
      </a:accent4>
      <a:accent5>
        <a:srgbClr val="E9E441"/>
      </a:accent5>
      <a:accent6>
        <a:srgbClr val="8ACED6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aKind PowerPoint Template-17July_internaluseonly" id="{47C9C225-8B63-4FC4-BBBD-8C34B4C35E3F}" vid="{453E0278-4097-4D70-A3CA-63CCE9F227E9}"/>
    </a:ext>
  </a:extLst>
</a:theme>
</file>

<file path=ppt/theme/theme3.xml><?xml version="1.0" encoding="utf-8"?>
<a:theme xmlns:a="http://schemas.openxmlformats.org/drawingml/2006/main" name="2_Master Slide - Blue">
  <a:themeElements>
    <a:clrScheme name="MediaKind">
      <a:dk1>
        <a:srgbClr val="004F89"/>
      </a:dk1>
      <a:lt1>
        <a:srgbClr val="FFFFFF"/>
      </a:lt1>
      <a:dk2>
        <a:srgbClr val="004F89"/>
      </a:dk2>
      <a:lt2>
        <a:srgbClr val="FFFFFF"/>
      </a:lt2>
      <a:accent1>
        <a:srgbClr val="B96CA9"/>
      </a:accent1>
      <a:accent2>
        <a:srgbClr val="45B8A8"/>
      </a:accent2>
      <a:accent3>
        <a:srgbClr val="F09F54"/>
      </a:accent3>
      <a:accent4>
        <a:srgbClr val="A3CC7C"/>
      </a:accent4>
      <a:accent5>
        <a:srgbClr val="E9E441"/>
      </a:accent5>
      <a:accent6>
        <a:srgbClr val="8ACED6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aKind PowerPoint Template-17July_internaluseonly" id="{47C9C225-8B63-4FC4-BBBD-8C34B4C35E3F}" vid="{1AA52CAC-319C-47D1-AA46-4926746D66C2}"/>
    </a:ext>
  </a:extLst>
</a:theme>
</file>

<file path=ppt/theme/theme4.xml><?xml version="1.0" encoding="utf-8"?>
<a:theme xmlns:a="http://schemas.openxmlformats.org/drawingml/2006/main" name="3_Master Slide - Red">
  <a:themeElements>
    <a:clrScheme name="Custom 11">
      <a:dk1>
        <a:srgbClr val="004F89"/>
      </a:dk1>
      <a:lt1>
        <a:srgbClr val="FFFFFF"/>
      </a:lt1>
      <a:dk2>
        <a:srgbClr val="D3103A"/>
      </a:dk2>
      <a:lt2>
        <a:srgbClr val="009FE3"/>
      </a:lt2>
      <a:accent1>
        <a:srgbClr val="B96CA9"/>
      </a:accent1>
      <a:accent2>
        <a:srgbClr val="45B8A8"/>
      </a:accent2>
      <a:accent3>
        <a:srgbClr val="F09F54"/>
      </a:accent3>
      <a:accent4>
        <a:srgbClr val="A3CC7C"/>
      </a:accent4>
      <a:accent5>
        <a:srgbClr val="E9E441"/>
      </a:accent5>
      <a:accent6>
        <a:srgbClr val="8ACED6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aKind PowerPoint Template-17July_internaluseonly" id="{47C9C225-8B63-4FC4-BBBD-8C34B4C35E3F}" vid="{2BA643EF-24A3-43B6-AF36-38AA392C0699}"/>
    </a:ext>
  </a:extLst>
</a:theme>
</file>

<file path=ppt/theme/theme5.xml><?xml version="1.0" encoding="utf-8"?>
<a:theme xmlns:a="http://schemas.openxmlformats.org/drawingml/2006/main" name="4_Master Slide - light blue">
  <a:themeElements>
    <a:clrScheme name="Custom 11">
      <a:dk1>
        <a:srgbClr val="004F89"/>
      </a:dk1>
      <a:lt1>
        <a:srgbClr val="FFFFFF"/>
      </a:lt1>
      <a:dk2>
        <a:srgbClr val="D3103A"/>
      </a:dk2>
      <a:lt2>
        <a:srgbClr val="009FE3"/>
      </a:lt2>
      <a:accent1>
        <a:srgbClr val="B96CA9"/>
      </a:accent1>
      <a:accent2>
        <a:srgbClr val="45B8A8"/>
      </a:accent2>
      <a:accent3>
        <a:srgbClr val="F09F54"/>
      </a:accent3>
      <a:accent4>
        <a:srgbClr val="A3CC7C"/>
      </a:accent4>
      <a:accent5>
        <a:srgbClr val="E9E441"/>
      </a:accent5>
      <a:accent6>
        <a:srgbClr val="8ACED6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aKind PowerPoint Template-17July_internaluseonly" id="{47C9C225-8B63-4FC4-BBBD-8C34B4C35E3F}" vid="{123E8A7B-645B-4C08-BB03-E91235DD8CB2}"/>
    </a:ext>
  </a:extLst>
</a:theme>
</file>

<file path=ppt/theme/theme6.xml><?xml version="1.0" encoding="utf-8"?>
<a:theme xmlns:a="http://schemas.openxmlformats.org/drawingml/2006/main" name="2 - Full picture slide">
  <a:themeElements>
    <a:clrScheme name="Custom 12">
      <a:dk1>
        <a:srgbClr val="004F89"/>
      </a:dk1>
      <a:lt1>
        <a:srgbClr val="FFFFFF"/>
      </a:lt1>
      <a:dk2>
        <a:srgbClr val="D3103A"/>
      </a:dk2>
      <a:lt2>
        <a:srgbClr val="009FE3"/>
      </a:lt2>
      <a:accent1>
        <a:srgbClr val="B96CA9"/>
      </a:accent1>
      <a:accent2>
        <a:srgbClr val="45B8A8"/>
      </a:accent2>
      <a:accent3>
        <a:srgbClr val="F09F54"/>
      </a:accent3>
      <a:accent4>
        <a:srgbClr val="A3CC7C"/>
      </a:accent4>
      <a:accent5>
        <a:srgbClr val="E9E441"/>
      </a:accent5>
      <a:accent6>
        <a:srgbClr val="8ACED6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aKind PowerPoint Template-17July_internaluseonly" id="{47C9C225-8B63-4FC4-BBBD-8C34B4C35E3F}" vid="{BB843014-5A33-4B61-8F3E-5E9A0A9D78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a6df422-8b3f-4b0a-9e48-d9e707e0f318">
      <UserInfo>
        <DisplayName>Amanda Stone</DisplayName>
        <AccountId>1866</AccountId>
        <AccountType/>
      </UserInfo>
      <UserInfo>
        <DisplayName>Ashley Spencer</DisplayName>
        <AccountId>1697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4248EA944B245B326A665DDD75D5B" ma:contentTypeVersion="10" ma:contentTypeDescription="Create a new document." ma:contentTypeScope="" ma:versionID="5985100063644de72b1a080390d100b3">
  <xsd:schema xmlns:xsd="http://www.w3.org/2001/XMLSchema" xmlns:xs="http://www.w3.org/2001/XMLSchema" xmlns:p="http://schemas.microsoft.com/office/2006/metadata/properties" xmlns:ns3="584ea81f-896f-4076-83f1-bb0505284936" xmlns:ns4="aa6df422-8b3f-4b0a-9e48-d9e707e0f318" targetNamespace="http://schemas.microsoft.com/office/2006/metadata/properties" ma:root="true" ma:fieldsID="92e76588267b9691c2d99f9aada32d19" ns3:_="" ns4:_="">
    <xsd:import namespace="584ea81f-896f-4076-83f1-bb0505284936"/>
    <xsd:import namespace="aa6df422-8b3f-4b0a-9e48-d9e707e0f3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ea81f-896f-4076-83f1-bb05052849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df422-8b3f-4b0a-9e48-d9e707e0f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3AAEFB-3283-412B-AA0C-70FE102DB4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CA8906-7FB0-4A55-9565-D767166C5B8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a6df422-8b3f-4b0a-9e48-d9e707e0f318"/>
    <ds:schemaRef ds:uri="http://purl.org/dc/terms/"/>
    <ds:schemaRef ds:uri="584ea81f-896f-4076-83f1-bb050528493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0375ED-8362-48EE-9FA6-61D56D725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4ea81f-896f-4076-83f1-bb0505284936"/>
    <ds:schemaRef ds:uri="aa6df422-8b3f-4b0a-9e48-d9e707e0f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First slide</Template>
  <TotalTime>2</TotalTime>
  <Words>541</Words>
  <Application>Microsoft Office PowerPoint</Application>
  <PresentationFormat>Widescreen</PresentationFormat>
  <Paragraphs>172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Verdana</vt:lpstr>
      <vt:lpstr>First slide</vt:lpstr>
      <vt:lpstr>1_Master Slide - white</vt:lpstr>
      <vt:lpstr>2_Master Slide - Blue</vt:lpstr>
      <vt:lpstr>3_Master Slide - Red</vt:lpstr>
      <vt:lpstr>4_Master Slide - light blue</vt:lpstr>
      <vt:lpstr>2 - Full picture slide</vt:lpstr>
      <vt:lpstr>Industrializing Broadcast-Quality Streaming</vt:lpstr>
      <vt:lpstr>All Content And All Screens Are Not Equal</vt:lpstr>
      <vt:lpstr>Conventional Broadcast vs OTT Latency</vt:lpstr>
      <vt:lpstr>Industry Initiatives to Improve Latency</vt:lpstr>
      <vt:lpstr>DASH Fragmentation &amp; Chunked Transfer</vt:lpstr>
      <vt:lpstr>What about Scalability &amp; Quality</vt:lpstr>
      <vt:lpstr>Multicast For Scalability</vt:lpstr>
      <vt:lpstr>Latency is Impaired</vt:lpstr>
      <vt:lpstr>Multicast-native into the Client</vt:lpstr>
      <vt:lpstr>Match the tech to the need.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 2019 Content</dc:title>
  <dc:creator>Chiranjeev Singh</dc:creator>
  <cp:lastModifiedBy>Adam Bedwell</cp:lastModifiedBy>
  <cp:revision>2</cp:revision>
  <dcterms:created xsi:type="dcterms:W3CDTF">2019-05-01T08:25:04Z</dcterms:created>
  <dcterms:modified xsi:type="dcterms:W3CDTF">2019-11-15T20:57:49Z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0x0101006D04248EA944B245B326A665DDD75D5B</vt:lpwstr>
  </property>
</Properties>
</file>